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notesSlides/notesSlide2.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3.xml" ContentType="application/vnd.openxmlformats-officedocument.presentationml.notesSlide+xml"/>
  <Override PartName="/ppt/tags/tag11.xml" ContentType="application/vnd.openxmlformats-officedocument.presentationml.tags+xml"/>
  <Override PartName="/ppt/notesSlides/notesSlide4.xml" ContentType="application/vnd.openxmlformats-officedocument.presentationml.notesSlide+xml"/>
  <Override PartName="/ppt/tags/tag12.xml" ContentType="application/vnd.openxmlformats-officedocument.presentationml.tags+xml"/>
  <Override PartName="/ppt/notesSlides/notesSlide5.xml" ContentType="application/vnd.openxmlformats-officedocument.presentationml.notesSlide+xml"/>
  <Override PartName="/ppt/tags/tag13.xml" ContentType="application/vnd.openxmlformats-officedocument.presentationml.tags+xml"/>
  <Override PartName="/ppt/notesSlides/notesSlide6.xml" ContentType="application/vnd.openxmlformats-officedocument.presentationml.notesSlide+xml"/>
  <Override PartName="/ppt/tags/tag14.xml" ContentType="application/vnd.openxmlformats-officedocument.presentationml.tags+xml"/>
  <Override PartName="/ppt/notesSlides/notesSlide7.xml" ContentType="application/vnd.openxmlformats-officedocument.presentationml.notesSlide+xml"/>
  <Override PartName="/ppt/tags/tag15.xml" ContentType="application/vnd.openxmlformats-officedocument.presentationml.tags+xml"/>
  <Override PartName="/ppt/notesSlides/notesSlide8.xml" ContentType="application/vnd.openxmlformats-officedocument.presentationml.notesSlide+xml"/>
  <Override PartName="/ppt/tags/tag16.xml" ContentType="application/vnd.openxmlformats-officedocument.presentationml.tags+xml"/>
  <Override PartName="/ppt/notesSlides/notesSlide9.xml" ContentType="application/vnd.openxmlformats-officedocument.presentationml.notesSlide+xml"/>
  <Override PartName="/ppt/tags/tag17.xml" ContentType="application/vnd.openxmlformats-officedocument.presentationml.tags+xml"/>
  <Override PartName="/ppt/notesSlides/notesSlide10.xml" ContentType="application/vnd.openxmlformats-officedocument.presentationml.notesSlide+xml"/>
  <Override PartName="/ppt/tags/tag18.xml" ContentType="application/vnd.openxmlformats-officedocument.presentationml.tags+xml"/>
  <Override PartName="/ppt/notesSlides/notesSlide11.xml" ContentType="application/vnd.openxmlformats-officedocument.presentationml.notesSlide+xml"/>
  <Override PartName="/ppt/tags/tag19.xml" ContentType="application/vnd.openxmlformats-officedocument.presentationml.tags+xml"/>
  <Override PartName="/ppt/notesSlides/notesSlide12.xml" ContentType="application/vnd.openxmlformats-officedocument.presentationml.notesSlide+xml"/>
  <Override PartName="/ppt/tags/tag20.xml" ContentType="application/vnd.openxmlformats-officedocument.presentationml.tags+xml"/>
  <Override PartName="/ppt/notesSlides/notesSlide13.xml" ContentType="application/vnd.openxmlformats-officedocument.presentationml.notesSlide+xml"/>
  <Override PartName="/ppt/tags/tag21.xml" ContentType="application/vnd.openxmlformats-officedocument.presentationml.tags+xml"/>
  <Override PartName="/ppt/notesSlides/notesSlide14.xml" ContentType="application/vnd.openxmlformats-officedocument.presentationml.notesSlide+xml"/>
  <Override PartName="/ppt/tags/tag22.xml" ContentType="application/vnd.openxmlformats-officedocument.presentationml.tags+xml"/>
  <Override PartName="/ppt/notesSlides/notesSlide15.xml" ContentType="application/vnd.openxmlformats-officedocument.presentationml.notesSlide+xml"/>
  <Override PartName="/ppt/tags/tag23.xml" ContentType="application/vnd.openxmlformats-officedocument.presentationml.tags+xml"/>
  <Override PartName="/ppt/notesSlides/notesSlide16.xml" ContentType="application/vnd.openxmlformats-officedocument.presentationml.notesSlide+xml"/>
  <Override PartName="/ppt/tags/tag24.xml" ContentType="application/vnd.openxmlformats-officedocument.presentationml.tags+xml"/>
  <Override PartName="/ppt/notesSlides/notesSlide17.xml" ContentType="application/vnd.openxmlformats-officedocument.presentationml.notesSlide+xml"/>
  <Override PartName="/ppt/tags/tag25.xml" ContentType="application/vnd.openxmlformats-officedocument.presentationml.tags+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4"/>
  </p:notesMasterIdLst>
  <p:handoutMasterIdLst>
    <p:handoutMasterId r:id="rId25"/>
  </p:handoutMasterIdLst>
  <p:sldIdLst>
    <p:sldId id="256" r:id="rId5"/>
    <p:sldId id="257" r:id="rId6"/>
    <p:sldId id="277" r:id="rId7"/>
    <p:sldId id="259" r:id="rId8"/>
    <p:sldId id="266" r:id="rId9"/>
    <p:sldId id="267" r:id="rId10"/>
    <p:sldId id="276" r:id="rId11"/>
    <p:sldId id="260" r:id="rId12"/>
    <p:sldId id="271" r:id="rId13"/>
    <p:sldId id="269" r:id="rId14"/>
    <p:sldId id="273" r:id="rId15"/>
    <p:sldId id="270" r:id="rId16"/>
    <p:sldId id="274" r:id="rId17"/>
    <p:sldId id="262" r:id="rId18"/>
    <p:sldId id="261" r:id="rId19"/>
    <p:sldId id="263" r:id="rId20"/>
    <p:sldId id="264" r:id="rId21"/>
    <p:sldId id="265" r:id="rId22"/>
    <p:sldId id="268" r:id="rId23"/>
  </p:sldIdLst>
  <p:sldSz cx="9144000" cy="5143500" type="screen16x9"/>
  <p:notesSz cx="5143500" cy="9144000"/>
  <p:custDataLst>
    <p:tags r:id="rId26"/>
  </p:custDataLst>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3B00"/>
    <a:srgbClr val="987620"/>
    <a:srgbClr val="AD8625"/>
    <a:srgbClr val="C8992A"/>
    <a:srgbClr val="276749"/>
    <a:srgbClr val="1B3A6B"/>
    <a:srgbClr val="FFF8E1"/>
    <a:srgbClr val="FFFFFF"/>
    <a:srgbClr val="B78037"/>
    <a:srgbClr val="7B34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5" autoAdjust="0"/>
    <p:restoredTop sz="96261" autoAdjust="0"/>
  </p:normalViewPr>
  <p:slideViewPr>
    <p:cSldViewPr snapToGrid="0">
      <p:cViewPr varScale="1">
        <p:scale>
          <a:sx n="127" d="100"/>
          <a:sy n="127" d="100"/>
        </p:scale>
        <p:origin x="999" y="66"/>
      </p:cViewPr>
      <p:guideLst/>
    </p:cSldViewPr>
  </p:slideViewPr>
  <p:outlineViewPr>
    <p:cViewPr>
      <p:scale>
        <a:sx n="33" d="100"/>
        <a:sy n="33" d="100"/>
      </p:scale>
      <p:origin x="0" y="-5091"/>
    </p:cViewPr>
  </p:outlineViewPr>
  <p:notesTextViewPr>
    <p:cViewPr>
      <p:scale>
        <a:sx n="1" d="1"/>
        <a:sy n="1" d="1"/>
      </p:scale>
      <p:origin x="0" y="0"/>
    </p:cViewPr>
  </p:notesTextViewPr>
  <p:notesViewPr>
    <p:cSldViewPr snapToGrid="0">
      <p:cViewPr>
        <p:scale>
          <a:sx n="1" d="2"/>
          <a:sy n="1" d="2"/>
        </p:scale>
        <p:origin x="3963" y="99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tags" Target="../tags/tag6.xml"/><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D7B062F-D95A-435E-7A45-C4F64435E4BB}"/>
              </a:ext>
            </a:extLst>
          </p:cNvPr>
          <p:cNvSpPr>
            <a:spLocks noGrp="1"/>
          </p:cNvSpPr>
          <p:nvPr>
            <p:ph type="hdr" sz="quarter"/>
          </p:nvPr>
        </p:nvSpPr>
        <p:spPr>
          <a:xfrm>
            <a:off x="0" y="0"/>
            <a:ext cx="222885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0B8F76F-483F-B1DF-6A59-A104EDE246BE}"/>
              </a:ext>
            </a:extLst>
          </p:cNvPr>
          <p:cNvSpPr>
            <a:spLocks noGrp="1"/>
          </p:cNvSpPr>
          <p:nvPr>
            <p:ph type="dt" sz="quarter" idx="1"/>
          </p:nvPr>
        </p:nvSpPr>
        <p:spPr>
          <a:xfrm>
            <a:off x="2913063" y="0"/>
            <a:ext cx="2228850" cy="458788"/>
          </a:xfrm>
          <a:prstGeom prst="rect">
            <a:avLst/>
          </a:prstGeom>
        </p:spPr>
        <p:txBody>
          <a:bodyPr vert="horz" lIns="91440" tIns="45720" rIns="91440" bIns="45720" rtlCol="0"/>
          <a:lstStyle>
            <a:lvl1pPr algn="r">
              <a:defRPr sz="1200"/>
            </a:lvl1pPr>
          </a:lstStyle>
          <a:p>
            <a:fld id="{9F9923E2-A4FC-4346-9DB0-A2869D50EA7E}" type="datetimeFigureOut">
              <a:rPr lang="en-US" smtClean="0"/>
              <a:t>4/21/2026</a:t>
            </a:fld>
            <a:endParaRPr lang="en-US"/>
          </a:p>
        </p:txBody>
      </p:sp>
      <p:sp>
        <p:nvSpPr>
          <p:cNvPr id="4" name="Footer Placeholder 3">
            <a:extLst>
              <a:ext uri="{FF2B5EF4-FFF2-40B4-BE49-F238E27FC236}">
                <a16:creationId xmlns:a16="http://schemas.microsoft.com/office/drawing/2014/main" id="{F32867DB-122B-81A9-D080-8BE65B58C8E0}"/>
              </a:ext>
            </a:extLst>
          </p:cNvPr>
          <p:cNvSpPr>
            <a:spLocks noGrp="1"/>
          </p:cNvSpPr>
          <p:nvPr>
            <p:ph type="ftr" sz="quarter" idx="2"/>
          </p:nvPr>
        </p:nvSpPr>
        <p:spPr>
          <a:xfrm>
            <a:off x="0" y="8685213"/>
            <a:ext cx="222885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3FD9DF8-37C7-0FF0-FBC4-E91CEE2AA5B4}"/>
              </a:ext>
            </a:extLst>
          </p:cNvPr>
          <p:cNvSpPr>
            <a:spLocks noGrp="1"/>
          </p:cNvSpPr>
          <p:nvPr>
            <p:ph type="sldNum" sz="quarter" idx="3"/>
          </p:nvPr>
        </p:nvSpPr>
        <p:spPr>
          <a:xfrm>
            <a:off x="2913063" y="8685213"/>
            <a:ext cx="2228850" cy="458787"/>
          </a:xfrm>
          <a:prstGeom prst="rect">
            <a:avLst/>
          </a:prstGeom>
        </p:spPr>
        <p:txBody>
          <a:bodyPr vert="horz" lIns="91440" tIns="45720" rIns="91440" bIns="45720" rtlCol="0" anchor="b"/>
          <a:lstStyle>
            <a:lvl1pPr algn="r">
              <a:defRPr sz="1200"/>
            </a:lvl1pPr>
          </a:lstStyle>
          <a:p>
            <a:fld id="{5F80705F-090E-4102-95CE-93F4AAA2B9CA}" type="slidenum">
              <a:rPr lang="en-US" smtClean="0"/>
              <a:t>‹#›</a:t>
            </a:fld>
            <a:endParaRPr lang="en-US"/>
          </a:p>
        </p:txBody>
      </p:sp>
    </p:spTree>
    <p:custDataLst>
      <p:tags r:id="rId2"/>
    </p:custDataLst>
    <p:extLst>
      <p:ext uri="{BB962C8B-B14F-4D97-AF65-F5344CB8AC3E}">
        <p14:creationId xmlns:p14="http://schemas.microsoft.com/office/powerpoint/2010/main" val="36152447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60004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A026A7-F0D5-1889-ECC5-3CEC47B04D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27359D-C158-8C2C-B770-D5988A9B1D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455A87-D215-5785-B2E5-94CAA4F42A7F}"/>
              </a:ext>
            </a:extLst>
          </p:cNvPr>
          <p:cNvSpPr>
            <a:spLocks noGrp="1"/>
          </p:cNvSpPr>
          <p:nvPr>
            <p:ph type="body" idx="1"/>
          </p:nvPr>
        </p:nvSpPr>
        <p:spPr/>
        <p:txBody>
          <a:bodyPr/>
          <a:lstStyle/>
          <a:p>
            <a:endParaRPr lang="en-US" b="1" dirty="0"/>
          </a:p>
        </p:txBody>
      </p:sp>
      <p:sp>
        <p:nvSpPr>
          <p:cNvPr id="4" name="Slide Number Placeholder 3">
            <a:extLst>
              <a:ext uri="{FF2B5EF4-FFF2-40B4-BE49-F238E27FC236}">
                <a16:creationId xmlns:a16="http://schemas.microsoft.com/office/drawing/2014/main" id="{51ECCEC5-AE5A-7C42-888A-8C50DB9E614B}"/>
              </a:ext>
            </a:extLst>
          </p:cNvPr>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8643352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3917EE-FE5D-A1AF-4C85-E9D8707B47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BDAD96-5225-89D5-EB73-23161EB3F9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4F16D2-646A-0D7A-EE42-5790FE55C06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DBF775A-CB62-081D-9D97-2F114EDE8C3D}"/>
              </a:ext>
            </a:extLst>
          </p:cNvPr>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35496162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145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514350" y="4400550"/>
            <a:ext cx="4114800" cy="3600450"/>
          </a:xfrm>
          <a:prstGeom prst="rect">
            <a:avLst/>
          </a:prstGeom>
        </p:spPr>
        <p:txBody>
          <a:bodyPr/>
          <a:lstStyle/>
          <a:p>
            <a:endParaRPr lang="en-US" dirty="0"/>
          </a:p>
        </p:txBody>
      </p:sp>
    </p:spTree>
    <p:extLst>
      <p:ext uri="{BB962C8B-B14F-4D97-AF65-F5344CB8AC3E}">
        <p14:creationId xmlns:p14="http://schemas.microsoft.com/office/powerpoint/2010/main" val="23155672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1494A-8080-EB44-E9C8-C26BDC301B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13B898-1015-8AED-C7D2-CD55F47CE1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E68BFE-F601-91DA-B5FE-BFB88C6B283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0C52537-D44E-6AEE-1381-5767652CE27C}"/>
              </a:ext>
            </a:extLst>
          </p:cNvPr>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34602950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EFAULT">
    <p:bg>
      <p:bgRef idx="1001">
        <a:schemeClr val="bg1"/>
      </p:bgRef>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BFCA53-431B-B39E-964B-CDF4FAB1917B}"/>
              </a:ext>
            </a:extLst>
          </p:cNvPr>
          <p:cNvSpPr>
            <a:spLocks noGrp="1"/>
          </p:cNvSpPr>
          <p:nvPr>
            <p:ph sz="quarter" idx="10"/>
          </p:nvPr>
        </p:nvSpPr>
        <p:spPr>
          <a:xfrm>
            <a:off x="104775" y="5305425"/>
            <a:ext cx="8934450" cy="4157662"/>
          </a:xfrm>
          <a:prstGeom prst="rect">
            <a:avLst/>
          </a:prstGeom>
        </p:spPr>
        <p:txBody>
          <a:bodyPr/>
          <a:lstStyle>
            <a:lvl1pPr>
              <a:defRPr sz="1050"/>
            </a:lvl1pPr>
            <a:lvl2pPr>
              <a:defRPr sz="1000"/>
            </a:lvl2pPr>
            <a:lvl3pPr>
              <a:defRPr sz="900"/>
            </a:lvl3pPr>
            <a:lvl4pPr>
              <a:defRPr sz="800"/>
            </a:lvl4pPr>
            <a:lvl5pPr>
              <a:defRPr sz="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8B17C94A-6327-0FC2-B8C5-5346F7134C55}"/>
              </a:ext>
            </a:extLst>
          </p:cNvPr>
          <p:cNvSpPr>
            <a:spLocks noGrp="1"/>
          </p:cNvSpPr>
          <p:nvPr>
            <p:ph type="title"/>
          </p:nvPr>
        </p:nvSpPr>
        <p:spPr>
          <a:xfrm>
            <a:off x="628649" y="361950"/>
            <a:ext cx="8562975" cy="906463"/>
          </a:xfrm>
          <a:prstGeom prst="rect">
            <a:avLst/>
          </a:prstGeom>
          <a:solidFill>
            <a:srgbClr val="1B3A6B"/>
          </a:solidFill>
        </p:spPr>
        <p:txBody>
          <a:bodyPr/>
          <a:lstStyle>
            <a:lvl1pPr algn="l">
              <a:defRPr sz="2600" b="1">
                <a:solidFill>
                  <a:schemeClr val="bg1"/>
                </a:solidFill>
                <a:latin typeface="+mn-lt"/>
              </a:defRPr>
            </a:lvl1pPr>
          </a:lstStyle>
          <a:p>
            <a:r>
              <a:rPr lang="en-US" dirty="0"/>
              <a:t>Click to edit Master title style</a:t>
            </a:r>
          </a:p>
        </p:txBody>
      </p:sp>
    </p:spTree>
    <p:custDataLst>
      <p:tags r:id="rId1"/>
    </p:custData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FAULT">
    <p:bg>
      <p:bgRef idx="1001">
        <a:schemeClr val="bg1"/>
      </p:bgRef>
    </p:bg>
    <p:spTree>
      <p:nvGrpSpPr>
        <p:cNvPr id="1" name=""/>
        <p:cNvGrpSpPr/>
        <p:nvPr/>
      </p:nvGrpSpPr>
      <p:grpSpPr>
        <a:xfrm>
          <a:off x="0" y="0"/>
          <a:ext cx="0" cy="0"/>
          <a:chOff x="0" y="0"/>
          <a:chExt cx="0" cy="0"/>
        </a:xfrm>
      </p:grpSpPr>
      <p:sp>
        <p:nvSpPr>
          <p:cNvPr id="2" name="Shape 6">
            <a:extLst>
              <a:ext uri="{FF2B5EF4-FFF2-40B4-BE49-F238E27FC236}">
                <a16:creationId xmlns:a16="http://schemas.microsoft.com/office/drawing/2014/main" id="{F941AAAC-BD6E-3711-B3DF-950A41A4F729}"/>
              </a:ext>
            </a:extLst>
          </p:cNvPr>
          <p:cNvSpPr/>
          <p:nvPr userDrawn="1"/>
        </p:nvSpPr>
        <p:spPr>
          <a:xfrm>
            <a:off x="0" y="0"/>
            <a:ext cx="9144000" cy="777240"/>
          </a:xfrm>
          <a:prstGeom prst="rect">
            <a:avLst/>
          </a:prstGeom>
          <a:solidFill>
            <a:srgbClr val="1B3A6B"/>
          </a:solidFill>
          <a:ln w="12700">
            <a:solidFill>
              <a:srgbClr val="1B3A6B"/>
            </a:solidFill>
            <a:prstDash val="solid"/>
          </a:ln>
        </p:spPr>
        <p:txBody>
          <a:bodyPr/>
          <a:lstStyle/>
          <a:p>
            <a:endParaRPr lang="en-US"/>
          </a:p>
        </p:txBody>
      </p:sp>
      <p:sp>
        <p:nvSpPr>
          <p:cNvPr id="3" name="Shape 29">
            <a:extLst>
              <a:ext uri="{FF2B5EF4-FFF2-40B4-BE49-F238E27FC236}">
                <a16:creationId xmlns:a16="http://schemas.microsoft.com/office/drawing/2014/main" id="{6660516E-F85D-7EC2-85CA-F0959FE1BA53}"/>
              </a:ext>
            </a:extLst>
          </p:cNvPr>
          <p:cNvSpPr/>
          <p:nvPr userDrawn="1"/>
        </p:nvSpPr>
        <p:spPr>
          <a:xfrm>
            <a:off x="0" y="4873752"/>
            <a:ext cx="9144000" cy="269748"/>
          </a:xfrm>
          <a:prstGeom prst="rect">
            <a:avLst/>
          </a:prstGeom>
          <a:solidFill>
            <a:srgbClr val="1B3A6B"/>
          </a:solidFill>
          <a:ln w="12700">
            <a:solidFill>
              <a:srgbClr val="1B3A6B"/>
            </a:solidFill>
            <a:prstDash val="solid"/>
          </a:ln>
        </p:spPr>
        <p:txBody>
          <a:bodyPr/>
          <a:lstStyle/>
          <a:p>
            <a:endParaRPr lang="en-US"/>
          </a:p>
        </p:txBody>
      </p:sp>
      <p:sp>
        <p:nvSpPr>
          <p:cNvPr id="4" name="Text 30">
            <a:extLst>
              <a:ext uri="{FF2B5EF4-FFF2-40B4-BE49-F238E27FC236}">
                <a16:creationId xmlns:a16="http://schemas.microsoft.com/office/drawing/2014/main" id="{74C8D51E-7446-F8AF-AE3B-3B07F214CACA}"/>
              </a:ext>
            </a:extLst>
          </p:cNvPr>
          <p:cNvSpPr/>
          <p:nvPr userDrawn="1"/>
        </p:nvSpPr>
        <p:spPr>
          <a:xfrm>
            <a:off x="274320" y="4873752"/>
            <a:ext cx="8595360" cy="269748"/>
          </a:xfrm>
          <a:prstGeom prst="rect">
            <a:avLst/>
          </a:prstGeom>
          <a:noFill/>
          <a:ln/>
        </p:spPr>
        <p:txBody>
          <a:bodyPr wrap="square" rtlCol="0" anchor="ctr"/>
          <a:lstStyle/>
          <a:p>
            <a:pPr marL="0" indent="0" algn="l">
              <a:buNone/>
            </a:pPr>
            <a:r>
              <a:rPr lang="en-US" sz="800">
                <a:solidFill>
                  <a:srgbClr val="CADCFC"/>
                </a:solidFill>
              </a:rPr>
              <a:t>DCL-26-01 | Real Property Reporting &amp; Federal Interest | RSA Webinar 2026</a:t>
            </a:r>
            <a:endParaRPr lang="en-US" sz="800"/>
          </a:p>
        </p:txBody>
      </p:sp>
      <p:sp>
        <p:nvSpPr>
          <p:cNvPr id="6" name="Content Placeholder 5">
            <a:extLst>
              <a:ext uri="{FF2B5EF4-FFF2-40B4-BE49-F238E27FC236}">
                <a16:creationId xmlns:a16="http://schemas.microsoft.com/office/drawing/2014/main" id="{63FC6CC6-5B20-922C-99E8-4346ED48D05C}"/>
              </a:ext>
            </a:extLst>
          </p:cNvPr>
          <p:cNvSpPr>
            <a:spLocks noGrp="1"/>
          </p:cNvSpPr>
          <p:nvPr>
            <p:ph sz="quarter" idx="10"/>
          </p:nvPr>
        </p:nvSpPr>
        <p:spPr>
          <a:xfrm>
            <a:off x="57151" y="5224463"/>
            <a:ext cx="9244012" cy="2705100"/>
          </a:xfrm>
          <a:prstGeom prst="rect">
            <a:avLst/>
          </a:prstGeom>
        </p:spPr>
        <p:txBody>
          <a:bodyPr/>
          <a:lstStyle>
            <a:lvl1pPr>
              <a:defRPr sz="1050"/>
            </a:lvl1pPr>
            <a:lvl2pPr>
              <a:defRPr sz="1000"/>
            </a:lvl2pPr>
            <a:lvl3pPr>
              <a:defRPr sz="900"/>
            </a:lvl3pPr>
            <a:lvl4pPr>
              <a:defRPr sz="800"/>
            </a:lvl4pPr>
            <a:lvl5pPr>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3234201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DEFAULT">
    <p:bg>
      <p:bgRef idx="1001">
        <a:schemeClr val="bg1"/>
      </p:bgRef>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62F4268-D00F-091E-872A-AEF85A2E3D44}"/>
              </a:ext>
            </a:extLst>
          </p:cNvPr>
          <p:cNvSpPr>
            <a:spLocks noGrp="1"/>
          </p:cNvSpPr>
          <p:nvPr>
            <p:ph type="title"/>
          </p:nvPr>
        </p:nvSpPr>
        <p:spPr>
          <a:xfrm>
            <a:off x="0" y="0"/>
            <a:ext cx="9144000" cy="777240"/>
          </a:xfrm>
          <a:prstGeom prst="rect">
            <a:avLst/>
          </a:prstGeom>
          <a:solidFill>
            <a:srgbClr val="1B3A6B"/>
          </a:solidFill>
        </p:spPr>
        <p:txBody>
          <a:bodyPr lIns="182880" anchor="ctr" anchorCtr="0"/>
          <a:lstStyle>
            <a:lvl1pPr algn="l">
              <a:defRPr sz="2600" b="1">
                <a:solidFill>
                  <a:schemeClr val="bg1"/>
                </a:solidFill>
                <a:latin typeface="+mn-lt"/>
              </a:defRPr>
            </a:lvl1pPr>
          </a:lstStyle>
          <a:p>
            <a:r>
              <a:rPr lang="en-US" dirty="0"/>
              <a:t>Click to edit Master title style</a:t>
            </a:r>
          </a:p>
        </p:txBody>
      </p:sp>
      <p:sp>
        <p:nvSpPr>
          <p:cNvPr id="7" name="Content Placeholder 6">
            <a:extLst>
              <a:ext uri="{FF2B5EF4-FFF2-40B4-BE49-F238E27FC236}">
                <a16:creationId xmlns:a16="http://schemas.microsoft.com/office/drawing/2014/main" id="{52C19962-4B3D-78D7-C57A-61E9C8B4376A}"/>
              </a:ext>
            </a:extLst>
          </p:cNvPr>
          <p:cNvSpPr>
            <a:spLocks noGrp="1"/>
          </p:cNvSpPr>
          <p:nvPr>
            <p:ph sz="quarter" idx="10"/>
          </p:nvPr>
        </p:nvSpPr>
        <p:spPr>
          <a:xfrm>
            <a:off x="147636" y="5243512"/>
            <a:ext cx="8915401" cy="3176588"/>
          </a:xfrm>
          <a:prstGeom prst="rect">
            <a:avLst/>
          </a:prstGeom>
        </p:spPr>
        <p:txBody>
          <a:bodyPr/>
          <a:lstStyle>
            <a:lvl1pPr>
              <a:defRPr sz="1050"/>
            </a:lvl1pPr>
            <a:lvl2pPr>
              <a:defRPr sz="1000"/>
            </a:lvl2pPr>
            <a:lvl3pPr>
              <a:defRPr sz="900"/>
            </a:lvl3pPr>
            <a:lvl4pPr>
              <a:defRPr sz="800"/>
            </a:lvl4pPr>
            <a:lvl5pPr>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30">
            <a:extLst>
              <a:ext uri="{FF2B5EF4-FFF2-40B4-BE49-F238E27FC236}">
                <a16:creationId xmlns:a16="http://schemas.microsoft.com/office/drawing/2014/main" id="{74C8D51E-7446-F8AF-AE3B-3B07F214CACA}"/>
              </a:ext>
            </a:extLst>
          </p:cNvPr>
          <p:cNvSpPr/>
          <p:nvPr userDrawn="1"/>
        </p:nvSpPr>
        <p:spPr>
          <a:xfrm>
            <a:off x="0" y="4873752"/>
            <a:ext cx="9144000" cy="269748"/>
          </a:xfrm>
          <a:prstGeom prst="rect">
            <a:avLst/>
          </a:prstGeom>
          <a:solidFill>
            <a:srgbClr val="1B3A6B"/>
          </a:solidFill>
          <a:ln/>
        </p:spPr>
        <p:txBody>
          <a:bodyPr wrap="square" rtlCol="0" anchor="ctr"/>
          <a:lstStyle/>
          <a:p>
            <a:pPr marL="0" indent="0" algn="l">
              <a:buNone/>
            </a:pPr>
            <a:r>
              <a:rPr lang="en-US" sz="800">
                <a:solidFill>
                  <a:srgbClr val="CADCFC"/>
                </a:solidFill>
              </a:rPr>
              <a:t>DCL-26-01 | Real Property Reporting &amp; Federal Interest | RSA Webinar 2026</a:t>
            </a:r>
            <a:endParaRPr lang="en-US" sz="800"/>
          </a:p>
        </p:txBody>
      </p:sp>
    </p:spTree>
    <p:custDataLst>
      <p:tags r:id="rId1"/>
    </p:custDataLst>
    <p:extLst>
      <p:ext uri="{BB962C8B-B14F-4D97-AF65-F5344CB8AC3E}">
        <p14:creationId xmlns:p14="http://schemas.microsoft.com/office/powerpoint/2010/main" val="1755355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DEFAULT">
    <p:bg>
      <p:bgRef idx="1001">
        <a:schemeClr val="bg1"/>
      </p:bgRef>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62F4268-D00F-091E-872A-AEF85A2E3D44}"/>
              </a:ext>
            </a:extLst>
          </p:cNvPr>
          <p:cNvSpPr>
            <a:spLocks noGrp="1"/>
          </p:cNvSpPr>
          <p:nvPr>
            <p:ph type="title"/>
          </p:nvPr>
        </p:nvSpPr>
        <p:spPr>
          <a:xfrm>
            <a:off x="0" y="0"/>
            <a:ext cx="9144000" cy="777240"/>
          </a:xfrm>
          <a:prstGeom prst="rect">
            <a:avLst/>
          </a:prstGeom>
          <a:solidFill>
            <a:srgbClr val="1B3A6B"/>
          </a:solidFill>
        </p:spPr>
        <p:txBody>
          <a:bodyPr lIns="182880" anchor="ctr" anchorCtr="0"/>
          <a:lstStyle>
            <a:lvl1pPr algn="l">
              <a:defRPr sz="2600" b="1">
                <a:solidFill>
                  <a:schemeClr val="bg1"/>
                </a:solidFill>
                <a:latin typeface="+mn-lt"/>
              </a:defRPr>
            </a:lvl1pPr>
          </a:lstStyle>
          <a:p>
            <a:r>
              <a:rPr lang="en-US" dirty="0"/>
              <a:t>Click to edit Master title style</a:t>
            </a:r>
          </a:p>
        </p:txBody>
      </p:sp>
      <p:sp>
        <p:nvSpPr>
          <p:cNvPr id="7" name="Content Placeholder 6">
            <a:extLst>
              <a:ext uri="{FF2B5EF4-FFF2-40B4-BE49-F238E27FC236}">
                <a16:creationId xmlns:a16="http://schemas.microsoft.com/office/drawing/2014/main" id="{F549DE4D-FEF6-7361-70D4-D77B787B8A9A}"/>
              </a:ext>
            </a:extLst>
          </p:cNvPr>
          <p:cNvSpPr>
            <a:spLocks noGrp="1"/>
          </p:cNvSpPr>
          <p:nvPr>
            <p:ph sz="quarter" idx="10"/>
          </p:nvPr>
        </p:nvSpPr>
        <p:spPr>
          <a:xfrm>
            <a:off x="225425" y="868363"/>
            <a:ext cx="4269741" cy="3924300"/>
          </a:xfrm>
          <a:prstGeom prst="rect">
            <a:avLst/>
          </a:prstGeom>
          <a:solidFill>
            <a:srgbClr val="DDE8F5"/>
          </a:solidFill>
        </p:spPr>
        <p:txBody>
          <a:bodyPr/>
          <a:lstStyle>
            <a:lvl1pPr marL="228600" indent="-228600">
              <a:defRPr sz="1800"/>
            </a:lvl1pPr>
          </a:lstStyle>
          <a:p>
            <a:pPr lvl="0"/>
            <a:r>
              <a:rPr lang="en-US" dirty="0"/>
              <a:t>Click to edit Master text styles</a:t>
            </a:r>
          </a:p>
        </p:txBody>
      </p:sp>
      <p:sp>
        <p:nvSpPr>
          <p:cNvPr id="8" name="Content Placeholder 6">
            <a:extLst>
              <a:ext uri="{FF2B5EF4-FFF2-40B4-BE49-F238E27FC236}">
                <a16:creationId xmlns:a16="http://schemas.microsoft.com/office/drawing/2014/main" id="{CDE2DECA-7BB6-9EE3-FA45-1DC7B4432212}"/>
              </a:ext>
            </a:extLst>
          </p:cNvPr>
          <p:cNvSpPr>
            <a:spLocks noGrp="1"/>
          </p:cNvSpPr>
          <p:nvPr>
            <p:ph sz="quarter" idx="11"/>
          </p:nvPr>
        </p:nvSpPr>
        <p:spPr>
          <a:xfrm>
            <a:off x="4648835" y="858329"/>
            <a:ext cx="4220845" cy="3924300"/>
          </a:xfrm>
          <a:prstGeom prst="rect">
            <a:avLst/>
          </a:prstGeom>
          <a:solidFill>
            <a:srgbClr val="DDE8F5"/>
          </a:solidFill>
        </p:spPr>
        <p:txBody>
          <a:bodyPr/>
          <a:lstStyle>
            <a:lvl1pPr marL="0">
              <a:buNone/>
              <a:defRPr sz="1800"/>
            </a:lvl1pPr>
          </a:lstStyle>
          <a:p>
            <a:pPr lvl="0"/>
            <a:r>
              <a:rPr lang="en-US" dirty="0"/>
              <a:t>Click to edit Master text styles</a:t>
            </a:r>
          </a:p>
        </p:txBody>
      </p:sp>
      <p:sp>
        <p:nvSpPr>
          <p:cNvPr id="4" name="Text 30">
            <a:extLst>
              <a:ext uri="{FF2B5EF4-FFF2-40B4-BE49-F238E27FC236}">
                <a16:creationId xmlns:a16="http://schemas.microsoft.com/office/drawing/2014/main" id="{74C8D51E-7446-F8AF-AE3B-3B07F214CACA}"/>
              </a:ext>
            </a:extLst>
          </p:cNvPr>
          <p:cNvSpPr/>
          <p:nvPr userDrawn="1"/>
        </p:nvSpPr>
        <p:spPr>
          <a:xfrm>
            <a:off x="0" y="4873752"/>
            <a:ext cx="9144000" cy="269748"/>
          </a:xfrm>
          <a:prstGeom prst="rect">
            <a:avLst/>
          </a:prstGeom>
          <a:solidFill>
            <a:srgbClr val="1B3A6B"/>
          </a:solidFill>
          <a:ln/>
        </p:spPr>
        <p:txBody>
          <a:bodyPr wrap="square" rtlCol="0" anchor="ctr"/>
          <a:lstStyle/>
          <a:p>
            <a:pPr marL="0" indent="0" algn="l">
              <a:buNone/>
            </a:pPr>
            <a:r>
              <a:rPr lang="en-US" sz="800" dirty="0">
                <a:solidFill>
                  <a:srgbClr val="CADCFC"/>
                </a:solidFill>
              </a:rPr>
              <a:t>DCL-26-01 | Real Property Reporting &amp; Federal Interest | RSA Webinar 2026</a:t>
            </a:r>
            <a:endParaRPr lang="en-US" sz="800" dirty="0"/>
          </a:p>
        </p:txBody>
      </p:sp>
    </p:spTree>
    <p:custDataLst>
      <p:tags r:id="rId1"/>
    </p:custDataLst>
    <p:extLst>
      <p:ext uri="{BB962C8B-B14F-4D97-AF65-F5344CB8AC3E}">
        <p14:creationId xmlns:p14="http://schemas.microsoft.com/office/powerpoint/2010/main" val="29804048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7.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tags" Target="../tags/tag18.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3.xml"/><Relationship Id="rId1" Type="http://schemas.openxmlformats.org/officeDocument/2006/relationships/tags" Target="../tags/tag19.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3.xml"/><Relationship Id="rId1" Type="http://schemas.openxmlformats.org/officeDocument/2006/relationships/tags" Target="../tags/tag21.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3.xml"/><Relationship Id="rId1" Type="http://schemas.openxmlformats.org/officeDocument/2006/relationships/tags" Target="../tags/tag2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3.xml"/><Relationship Id="rId1" Type="http://schemas.openxmlformats.org/officeDocument/2006/relationships/tags" Target="../tags/tag23.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3.xml"/><Relationship Id="rId1" Type="http://schemas.openxmlformats.org/officeDocument/2006/relationships/tags" Target="../tags/tag24.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tags" Target="../tags/tag25.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8.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10.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1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1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tags" Target="../tags/tag15.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3A6B"/>
        </a:solidFill>
        <a:effectLst/>
      </p:bgPr>
    </p:bg>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559BB12B-5143-908F-18BC-9339930A6F7B}"/>
              </a:ext>
              <a:ext uri="{C183D7F6-B498-43B3-948B-1728B52AA6E4}">
                <adec:decorative xmlns:adec="http://schemas.microsoft.com/office/drawing/2017/decorative" val="1"/>
              </a:ext>
            </a:extLst>
          </p:cNvPr>
          <p:cNvGrpSpPr/>
          <p:nvPr/>
        </p:nvGrpSpPr>
        <p:grpSpPr>
          <a:xfrm>
            <a:off x="0" y="0"/>
            <a:ext cx="9006840" cy="5143500"/>
            <a:chOff x="0" y="0"/>
            <a:chExt cx="9006840" cy="5143500"/>
          </a:xfrm>
        </p:grpSpPr>
        <p:grpSp>
          <p:nvGrpSpPr>
            <p:cNvPr id="4" name="Group 3">
              <a:extLst>
                <a:ext uri="{FF2B5EF4-FFF2-40B4-BE49-F238E27FC236}">
                  <a16:creationId xmlns:a16="http://schemas.microsoft.com/office/drawing/2014/main" id="{256A1473-81CC-3328-216E-F4981810B3E8}"/>
                </a:ext>
                <a:ext uri="{C183D7F6-B498-43B3-948B-1728B52AA6E4}">
                  <adec:decorative xmlns:adec="http://schemas.microsoft.com/office/drawing/2017/decorative" val="1"/>
                </a:ext>
              </a:extLst>
            </p:cNvPr>
            <p:cNvGrpSpPr/>
            <p:nvPr/>
          </p:nvGrpSpPr>
          <p:grpSpPr>
            <a:xfrm>
              <a:off x="0" y="0"/>
              <a:ext cx="5577840" cy="5143500"/>
              <a:chOff x="0" y="0"/>
              <a:chExt cx="5577840" cy="5143500"/>
            </a:xfrm>
          </p:grpSpPr>
          <p:sp>
            <p:nvSpPr>
              <p:cNvPr id="2" name="Shape 0">
                <a:extLst>
                  <a:ext uri="{C183D7F6-B498-43B3-948B-1728B52AA6E4}">
                    <adec:decorative xmlns:adec="http://schemas.microsoft.com/office/drawing/2017/decorative" val="1"/>
                  </a:ext>
                </a:extLst>
              </p:cNvPr>
              <p:cNvSpPr/>
              <p:nvPr/>
            </p:nvSpPr>
            <p:spPr>
              <a:xfrm>
                <a:off x="0" y="0"/>
                <a:ext cx="320040" cy="5143500"/>
              </a:xfrm>
              <a:prstGeom prst="rect">
                <a:avLst/>
              </a:prstGeom>
              <a:solidFill>
                <a:srgbClr val="C8992A"/>
              </a:solidFill>
              <a:ln w="12700">
                <a:solidFill>
                  <a:srgbClr val="C8992A"/>
                </a:solidFill>
                <a:prstDash val="solid"/>
              </a:ln>
            </p:spPr>
            <p:txBody>
              <a:bodyPr/>
              <a:lstStyle/>
              <a:p>
                <a:endParaRPr lang="en-US"/>
              </a:p>
            </p:txBody>
          </p:sp>
          <p:sp>
            <p:nvSpPr>
              <p:cNvPr id="13" name="Shape 11">
                <a:extLst>
                  <a:ext uri="{C183D7F6-B498-43B3-948B-1728B52AA6E4}">
                    <adec:decorative xmlns:adec="http://schemas.microsoft.com/office/drawing/2017/decorative" val="1"/>
                  </a:ext>
                </a:extLst>
              </p:cNvPr>
              <p:cNvSpPr/>
              <p:nvPr/>
            </p:nvSpPr>
            <p:spPr>
              <a:xfrm>
                <a:off x="548640" y="3200400"/>
                <a:ext cx="5029200" cy="36576"/>
              </a:xfrm>
              <a:prstGeom prst="rect">
                <a:avLst/>
              </a:prstGeom>
              <a:solidFill>
                <a:srgbClr val="C8992A"/>
              </a:solidFill>
              <a:ln w="12700">
                <a:solidFill>
                  <a:srgbClr val="C8992A"/>
                </a:solidFill>
                <a:prstDash val="solid"/>
              </a:ln>
            </p:spPr>
            <p:txBody>
              <a:bodyPr/>
              <a:lstStyle/>
              <a:p>
                <a:endParaRPr lang="en-US"/>
              </a:p>
            </p:txBody>
          </p:sp>
        </p:grpSp>
        <p:grpSp>
          <p:nvGrpSpPr>
            <p:cNvPr id="5" name="Group 4">
              <a:extLst>
                <a:ext uri="{FF2B5EF4-FFF2-40B4-BE49-F238E27FC236}">
                  <a16:creationId xmlns:a16="http://schemas.microsoft.com/office/drawing/2014/main" id="{1F49C0DD-A706-3792-00F1-F8D9B8439282}"/>
                </a:ext>
                <a:ext uri="{C183D7F6-B498-43B3-948B-1728B52AA6E4}">
                  <adec:decorative xmlns:adec="http://schemas.microsoft.com/office/drawing/2017/decorative" val="1"/>
                </a:ext>
              </a:extLst>
            </p:cNvPr>
            <p:cNvGrpSpPr/>
            <p:nvPr/>
          </p:nvGrpSpPr>
          <p:grpSpPr>
            <a:xfrm>
              <a:off x="6894763" y="183412"/>
              <a:ext cx="2112077" cy="722110"/>
              <a:chOff x="6894763" y="183412"/>
              <a:chExt cx="2112077" cy="722110"/>
            </a:xfrm>
          </p:grpSpPr>
          <p:sp>
            <p:nvSpPr>
              <p:cNvPr id="3" name="Shape 1"/>
              <p:cNvSpPr/>
              <p:nvPr/>
            </p:nvSpPr>
            <p:spPr>
              <a:xfrm>
                <a:off x="7086600" y="192290"/>
                <a:ext cx="1920240" cy="713232"/>
              </a:xfrm>
              <a:prstGeom prst="rect">
                <a:avLst/>
              </a:prstGeom>
              <a:solidFill>
                <a:srgbClr val="CADCFC"/>
              </a:solidFill>
              <a:ln w="12700">
                <a:solidFill>
                  <a:srgbClr val="CADCFC"/>
                </a:solidFill>
                <a:prstDash val="solid"/>
              </a:ln>
            </p:spPr>
            <p:txBody>
              <a:bodyPr/>
              <a:lstStyle/>
              <a:p>
                <a:endParaRPr lang="en-US"/>
              </a:p>
            </p:txBody>
          </p:sp>
          <p:sp>
            <p:nvSpPr>
              <p:cNvPr id="6" name="Text 4"/>
              <p:cNvSpPr/>
              <p:nvPr/>
            </p:nvSpPr>
            <p:spPr>
              <a:xfrm>
                <a:off x="7178040" y="292608"/>
                <a:ext cx="475488" cy="475488"/>
              </a:xfrm>
              <a:prstGeom prst="rect">
                <a:avLst/>
              </a:prstGeom>
              <a:noFill/>
              <a:ln/>
            </p:spPr>
            <p:txBody>
              <a:bodyPr wrap="square" lIns="0" tIns="0" rIns="0" bIns="0" rtlCol="0" anchor="ctr"/>
              <a:lstStyle/>
              <a:p>
                <a:pPr marL="0" indent="0" algn="ctr">
                  <a:buNone/>
                </a:pPr>
                <a:r>
                  <a:rPr lang="en-US" sz="1100" b="1">
                    <a:solidFill>
                      <a:srgbClr val="FFFFFF"/>
                    </a:solidFill>
                  </a:rPr>
                  <a:t>ED</a:t>
                </a:r>
                <a:endParaRPr lang="en-US" sz="1100"/>
              </a:p>
            </p:txBody>
          </p:sp>
          <p:sp>
            <p:nvSpPr>
              <p:cNvPr id="7" name="Shape 5"/>
              <p:cNvSpPr/>
              <p:nvPr/>
            </p:nvSpPr>
            <p:spPr>
              <a:xfrm>
                <a:off x="7726680" y="310896"/>
                <a:ext cx="18288" cy="438912"/>
              </a:xfrm>
              <a:prstGeom prst="rect">
                <a:avLst/>
              </a:prstGeom>
              <a:solidFill>
                <a:srgbClr val="1B3A6B"/>
              </a:solidFill>
              <a:ln w="12700">
                <a:solidFill>
                  <a:srgbClr val="1B3A6B"/>
                </a:solidFill>
                <a:prstDash val="solid"/>
              </a:ln>
            </p:spPr>
            <p:txBody>
              <a:bodyPr/>
              <a:lstStyle/>
              <a:p>
                <a:endParaRPr lang="en-US"/>
              </a:p>
            </p:txBody>
          </p:sp>
          <p:sp>
            <p:nvSpPr>
              <p:cNvPr id="8" name="Text 6"/>
              <p:cNvSpPr/>
              <p:nvPr/>
            </p:nvSpPr>
            <p:spPr>
              <a:xfrm>
                <a:off x="7799832" y="292608"/>
                <a:ext cx="1133856" cy="201168"/>
              </a:xfrm>
              <a:prstGeom prst="rect">
                <a:avLst/>
              </a:prstGeom>
              <a:noFill/>
              <a:ln/>
            </p:spPr>
            <p:txBody>
              <a:bodyPr wrap="square" lIns="0" tIns="0" rIns="0" bIns="0" rtlCol="0" anchor="t"/>
              <a:lstStyle/>
              <a:p>
                <a:pPr marL="0" indent="0" algn="l">
                  <a:buNone/>
                </a:pPr>
                <a:r>
                  <a:rPr lang="en-US" sz="550" b="1" kern="0" spc="30">
                    <a:solidFill>
                      <a:srgbClr val="1B3A6B"/>
                    </a:solidFill>
                  </a:rPr>
                  <a:t>U.S. DEPARTMENT OF EDUCATION</a:t>
                </a:r>
                <a:endParaRPr lang="en-US" sz="550"/>
              </a:p>
            </p:txBody>
          </p:sp>
          <p:sp>
            <p:nvSpPr>
              <p:cNvPr id="9" name="Text 7"/>
              <p:cNvSpPr/>
              <p:nvPr/>
            </p:nvSpPr>
            <p:spPr>
              <a:xfrm>
                <a:off x="7799832" y="493776"/>
                <a:ext cx="1133856" cy="292608"/>
              </a:xfrm>
              <a:prstGeom prst="rect">
                <a:avLst/>
              </a:prstGeom>
              <a:noFill/>
              <a:ln/>
            </p:spPr>
            <p:txBody>
              <a:bodyPr wrap="square" lIns="0" tIns="0" rIns="0" bIns="0" rtlCol="0" anchor="t"/>
              <a:lstStyle/>
              <a:p>
                <a:pPr marL="0" indent="0" algn="l">
                  <a:buNone/>
                </a:pPr>
                <a:r>
                  <a:rPr lang="en-US" sz="700" dirty="0">
                    <a:solidFill>
                      <a:srgbClr val="2D3748"/>
                    </a:solidFill>
                  </a:rPr>
                  <a:t>Rehabilitation Services</a:t>
                </a:r>
                <a:endParaRPr lang="en-US" sz="700" dirty="0"/>
              </a:p>
              <a:p>
                <a:pPr marL="0" indent="0" algn="l">
                  <a:buNone/>
                </a:pPr>
                <a:r>
                  <a:rPr lang="en-US" sz="700" dirty="0">
                    <a:solidFill>
                      <a:srgbClr val="2D3748"/>
                    </a:solidFill>
                  </a:rPr>
                  <a:t>Administration</a:t>
                </a:r>
                <a:endParaRPr lang="en-US" sz="700" dirty="0"/>
              </a:p>
            </p:txBody>
          </p:sp>
          <p:pic>
            <p:nvPicPr>
              <p:cNvPr id="1028" name="Picture 4" descr="Department of Education Logo&#10;Department of Education Logo">
                <a:extLst>
                  <a:ext uri="{FF2B5EF4-FFF2-40B4-BE49-F238E27FC236}">
                    <a16:creationId xmlns:a16="http://schemas.microsoft.com/office/drawing/2014/main" id="{30F60D21-939F-FD52-C6DF-437B0595809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94763" y="183412"/>
                <a:ext cx="816463" cy="722110"/>
              </a:xfrm>
              <a:prstGeom prst="rect">
                <a:avLst/>
              </a:prstGeom>
              <a:noFill/>
              <a:extLst>
                <a:ext uri="{909E8E84-426E-40DD-AFC4-6F175D3DCCD1}">
                  <a14:hiddenFill xmlns:a14="http://schemas.microsoft.com/office/drawing/2010/main">
                    <a:solidFill>
                      <a:srgbClr val="FFFFFF"/>
                    </a:solidFill>
                  </a14:hiddenFill>
                </a:ext>
              </a:extLst>
            </p:spPr>
          </p:pic>
        </p:grpSp>
      </p:grpSp>
      <p:sp>
        <p:nvSpPr>
          <p:cNvPr id="11" name="Text 9"/>
          <p:cNvSpPr>
            <a:spLocks noGrp="1"/>
          </p:cNvSpPr>
          <p:nvPr>
            <p:ph type="title"/>
          </p:nvPr>
        </p:nvSpPr>
        <p:spPr>
          <a:xfrm>
            <a:off x="548640" y="960438"/>
            <a:ext cx="7496810" cy="12334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mn-lt"/>
                <a:ea typeface="+mn-ea"/>
                <a:cs typeface="+mn-cs"/>
              </a:rPr>
              <a:t>Real Property Reporting &amp;</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mn-lt"/>
                <a:ea typeface="+mn-ea"/>
                <a:cs typeface="+mn-cs"/>
              </a:rPr>
              <a:t>Notice of Federal Interest</a:t>
            </a:r>
            <a:endParaRPr kumimoji="0" lang="en-US" sz="40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Text 8"/>
          <p:cNvSpPr/>
          <p:nvPr/>
        </p:nvSpPr>
        <p:spPr>
          <a:xfrm>
            <a:off x="548640" y="502920"/>
            <a:ext cx="6583680" cy="320040"/>
          </a:xfrm>
          <a:prstGeom prst="rect">
            <a:avLst/>
          </a:prstGeom>
          <a:noFill/>
          <a:ln/>
        </p:spPr>
        <p:txBody>
          <a:bodyPr wrap="square" rtlCol="0" anchor="ctr"/>
          <a:lstStyle/>
          <a:p>
            <a:pPr marL="0" indent="0" algn="l">
              <a:buNone/>
            </a:pPr>
            <a:r>
              <a:rPr lang="en-US" sz="1000" b="1" kern="0" spc="100">
                <a:solidFill>
                  <a:srgbClr val="C8992A"/>
                </a:solidFill>
              </a:rPr>
              <a:t>U.S. DEPARTMENT OF EDUCATION  |  REHABILITATION SERVICES ADMINISTRATION</a:t>
            </a:r>
            <a:endParaRPr lang="en-US" sz="1000"/>
          </a:p>
        </p:txBody>
      </p:sp>
      <p:sp>
        <p:nvSpPr>
          <p:cNvPr id="12" name="Text 10"/>
          <p:cNvSpPr>
            <a:spLocks/>
          </p:cNvSpPr>
          <p:nvPr/>
        </p:nvSpPr>
        <p:spPr>
          <a:xfrm>
            <a:off x="548640" y="2240280"/>
            <a:ext cx="777240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a:ln>
                  <a:noFill/>
                </a:ln>
                <a:solidFill>
                  <a:srgbClr val="CADCFC"/>
                </a:solidFill>
                <a:effectLst/>
                <a:uLnTx/>
                <a:uFillTx/>
                <a:latin typeface="+mn-lt"/>
                <a:ea typeface="+mn-ea"/>
                <a:cs typeface="+mn-cs"/>
              </a:rPr>
              <a:t>Dear Colleague Letter  |  DCL-26-01 |  Issued: March 12, 2026</a:t>
            </a:r>
            <a:endParaRPr kumimoji="0" lang="en-US" sz="2200" b="0" i="0" u="none" strike="noStrike" kern="1200" cap="none" spc="0" normalizeH="0" baseline="0" noProof="0" dirty="0">
              <a:ln>
                <a:noFill/>
              </a:ln>
              <a:solidFill>
                <a:schemeClr val="tx1"/>
              </a:solidFill>
              <a:effectLst/>
              <a:uLnTx/>
              <a:uFillTx/>
              <a:latin typeface="+mn-lt"/>
              <a:ea typeface="+mn-ea"/>
              <a:cs typeface="+mn-cs"/>
            </a:endParaRPr>
          </a:p>
        </p:txBody>
      </p:sp>
      <p:sp>
        <p:nvSpPr>
          <p:cNvPr id="14" name="Text 12"/>
          <p:cNvSpPr/>
          <p:nvPr/>
        </p:nvSpPr>
        <p:spPr>
          <a:xfrm>
            <a:off x="548640" y="3435218"/>
            <a:ext cx="7772400" cy="320040"/>
          </a:xfrm>
          <a:prstGeom prst="rect">
            <a:avLst/>
          </a:prstGeom>
          <a:noFill/>
          <a:ln/>
        </p:spPr>
        <p:txBody>
          <a:bodyPr wrap="square" rtlCol="0" anchor="ctr"/>
          <a:lstStyle/>
          <a:p>
            <a:pPr marL="0" indent="0">
              <a:buNone/>
            </a:pPr>
            <a:r>
              <a:rPr lang="en-US" sz="1400" b="1" dirty="0">
                <a:solidFill>
                  <a:srgbClr val="C8992A"/>
                </a:solidFill>
              </a:rPr>
              <a:t>April 9, 2026</a:t>
            </a:r>
            <a:endParaRPr lang="en-US" sz="1400" dirty="0"/>
          </a:p>
        </p:txBody>
      </p:sp>
      <p:sp>
        <p:nvSpPr>
          <p:cNvPr id="15" name="Text 13"/>
          <p:cNvSpPr/>
          <p:nvPr/>
        </p:nvSpPr>
        <p:spPr>
          <a:xfrm>
            <a:off x="548640" y="3953500"/>
            <a:ext cx="8046720" cy="996696"/>
          </a:xfrm>
          <a:prstGeom prst="rect">
            <a:avLst/>
          </a:prstGeom>
          <a:noFill/>
          <a:ln/>
        </p:spPr>
        <p:txBody>
          <a:bodyPr wrap="square" rtlCol="0" anchor="ctr"/>
          <a:lstStyle/>
          <a:p>
            <a:pPr marL="0" indent="0">
              <a:buNone/>
            </a:pPr>
            <a:r>
              <a:rPr lang="en-US" sz="1400" b="1">
                <a:solidFill>
                  <a:srgbClr val="C8992A"/>
                </a:solidFill>
              </a:rPr>
              <a:t>David Steele, </a:t>
            </a:r>
            <a:r>
              <a:rPr lang="en-US" sz="1400">
                <a:solidFill>
                  <a:srgbClr val="CADCFC"/>
                </a:solidFill>
              </a:rPr>
              <a:t>Fiscal Chief, Fiscal Unit</a:t>
            </a:r>
          </a:p>
          <a:p>
            <a:r>
              <a:rPr lang="en-US" sz="1400" b="1">
                <a:solidFill>
                  <a:srgbClr val="C8992A"/>
                </a:solidFill>
              </a:rPr>
              <a:t>Craig McManus, </a:t>
            </a:r>
            <a:r>
              <a:rPr lang="en-US" sz="1400">
                <a:solidFill>
                  <a:srgbClr val="CADCFC"/>
                </a:solidFill>
              </a:rPr>
              <a:t>Financial Management Specialist</a:t>
            </a:r>
            <a:endParaRPr lang="en-US" sz="1400"/>
          </a:p>
          <a:p>
            <a:r>
              <a:rPr lang="en-US" sz="1400" b="1">
                <a:solidFill>
                  <a:srgbClr val="C8992A"/>
                </a:solidFill>
              </a:rPr>
              <a:t>Jill Saletta, </a:t>
            </a:r>
            <a:r>
              <a:rPr lang="en-US" sz="1400">
                <a:solidFill>
                  <a:srgbClr val="CADCFC"/>
                </a:solidFill>
              </a:rPr>
              <a:t>Financial Management Specialist</a:t>
            </a:r>
            <a:endParaRPr lang="en-US" sz="1400"/>
          </a:p>
          <a:p>
            <a:pPr marL="0" indent="0">
              <a:buNone/>
            </a:pPr>
            <a:endParaRPr lang="en-US" sz="1400"/>
          </a:p>
        </p:txBody>
      </p:sp>
      <p:sp>
        <p:nvSpPr>
          <p:cNvPr id="17" name="Content Placeholder 16">
            <a:extLst>
              <a:ext uri="{FF2B5EF4-FFF2-40B4-BE49-F238E27FC236}">
                <a16:creationId xmlns:a16="http://schemas.microsoft.com/office/drawing/2014/main" id="{5189CCEF-0BDE-D730-A4A2-34B374B141EF}"/>
              </a:ext>
              <a:ext uri="{C183D7F6-B498-43B3-948B-1728B52AA6E4}">
                <adec:decorative xmlns:adec="http://schemas.microsoft.com/office/drawing/2017/decorative" val="1"/>
              </a:ext>
            </a:extLst>
          </p:cNvPr>
          <p:cNvSpPr>
            <a:spLocks noGrp="1"/>
          </p:cNvSpPr>
          <p:nvPr>
            <p:ph sz="quarter" idx="10"/>
          </p:nvPr>
        </p:nvSpPr>
        <p:spPr>
          <a:xfrm>
            <a:off x="-4075748" y="-2945438"/>
            <a:ext cx="4395788" cy="2371725"/>
          </a:xfrm>
        </p:spPr>
        <p:txBody>
          <a:bodyPr/>
          <a:lstStyle/>
          <a:p>
            <a:r>
              <a:rPr lang="en-US" sz="1400" b="1" dirty="0"/>
              <a:t>Real Property Reporting &amp; Notice of Federal Interest</a:t>
            </a:r>
            <a:br>
              <a:rPr lang="en-US" sz="1400" dirty="0"/>
            </a:br>
            <a:r>
              <a:rPr lang="en-US" sz="1400" dirty="0"/>
              <a:t>U.S. Department of Education | Rehabilitation Services Administration</a:t>
            </a:r>
          </a:p>
          <a:p>
            <a:r>
              <a:rPr lang="en-US" sz="1400" dirty="0"/>
              <a:t>Dear Colleague Letter | DCL-26-01 | Issued: March 12, 2026</a:t>
            </a:r>
            <a:br>
              <a:rPr lang="en-US" sz="1400" dirty="0"/>
            </a:br>
            <a:r>
              <a:rPr lang="en-US" sz="1400" dirty="0"/>
              <a:t>April 9, 2026</a:t>
            </a:r>
          </a:p>
          <a:p>
            <a:r>
              <a:rPr lang="en-US" sz="1400" dirty="0"/>
              <a:t>David Steele, Fiscal Chief, Fiscal Unit</a:t>
            </a:r>
            <a:br>
              <a:rPr lang="en-US" sz="1400" dirty="0"/>
            </a:br>
            <a:r>
              <a:rPr lang="en-US" sz="1400" dirty="0"/>
              <a:t>Craig McManus, Financial Management Specialist</a:t>
            </a:r>
            <a:br>
              <a:rPr lang="en-US" sz="1400" dirty="0"/>
            </a:br>
            <a:r>
              <a:rPr lang="en-US" sz="1400" dirty="0"/>
              <a:t>Jill Saletta, Financial Management Specialist</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47DFD3A7-3CB8-8D89-AB59-6786EB0435BA}"/>
              </a:ext>
              <a:ext uri="{C183D7F6-B498-43B3-948B-1728B52AA6E4}">
                <adec:decorative xmlns:adec="http://schemas.microsoft.com/office/drawing/2017/decorative" val="1"/>
              </a:ext>
            </a:extLst>
          </p:cNvPr>
          <p:cNvGrpSpPr/>
          <p:nvPr/>
        </p:nvGrpSpPr>
        <p:grpSpPr>
          <a:xfrm>
            <a:off x="4709160" y="1664208"/>
            <a:ext cx="4160520" cy="3063240"/>
            <a:chOff x="4709160" y="1664208"/>
            <a:chExt cx="4160520" cy="3063240"/>
          </a:xfrm>
        </p:grpSpPr>
        <p:sp>
          <p:nvSpPr>
            <p:cNvPr id="27" name="Shape 25">
              <a:extLst>
                <a:ext uri="{C183D7F6-B498-43B3-948B-1728B52AA6E4}">
                  <adec:decorative xmlns:adec="http://schemas.microsoft.com/office/drawing/2017/decorative" val="1"/>
                </a:ext>
              </a:extLst>
            </p:cNvPr>
            <p:cNvSpPr/>
            <p:nvPr/>
          </p:nvSpPr>
          <p:spPr>
            <a:xfrm>
              <a:off x="4709160" y="1664208"/>
              <a:ext cx="4160520" cy="3063240"/>
            </a:xfrm>
            <a:prstGeom prst="rect">
              <a:avLst/>
            </a:prstGeom>
            <a:solidFill>
              <a:srgbClr val="DDE8F5"/>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sp>
          <p:nvSpPr>
            <p:cNvPr id="30" name="Shape 28">
              <a:extLst>
                <a:ext uri="{C183D7F6-B498-43B3-948B-1728B52AA6E4}">
                  <adec:decorative xmlns:adec="http://schemas.microsoft.com/office/drawing/2017/decorative" val="1"/>
                </a:ext>
              </a:extLst>
            </p:cNvPr>
            <p:cNvSpPr/>
            <p:nvPr/>
          </p:nvSpPr>
          <p:spPr>
            <a:xfrm>
              <a:off x="4773168" y="2212848"/>
              <a:ext cx="73152" cy="457200"/>
            </a:xfrm>
            <a:prstGeom prst="rect">
              <a:avLst/>
            </a:prstGeom>
            <a:solidFill>
              <a:srgbClr val="276749"/>
            </a:solidFill>
            <a:ln w="12700">
              <a:solidFill>
                <a:srgbClr val="276749"/>
              </a:solidFill>
              <a:prstDash val="solid"/>
            </a:ln>
          </p:spPr>
          <p:txBody>
            <a:bodyPr/>
            <a:lstStyle/>
            <a:p>
              <a:endParaRPr lang="en-US"/>
            </a:p>
          </p:txBody>
        </p:sp>
        <p:sp>
          <p:nvSpPr>
            <p:cNvPr id="33" name="Shape 31">
              <a:extLst>
                <a:ext uri="{C183D7F6-B498-43B3-948B-1728B52AA6E4}">
                  <adec:decorative xmlns:adec="http://schemas.microsoft.com/office/drawing/2017/decorative" val="1"/>
                </a:ext>
              </a:extLst>
            </p:cNvPr>
            <p:cNvSpPr/>
            <p:nvPr/>
          </p:nvSpPr>
          <p:spPr>
            <a:xfrm>
              <a:off x="4773168" y="2816352"/>
              <a:ext cx="73152" cy="457200"/>
            </a:xfrm>
            <a:prstGeom prst="rect">
              <a:avLst/>
            </a:prstGeom>
            <a:solidFill>
              <a:srgbClr val="276749"/>
            </a:solidFill>
            <a:ln w="12700">
              <a:solidFill>
                <a:srgbClr val="276749"/>
              </a:solidFill>
              <a:prstDash val="solid"/>
            </a:ln>
          </p:spPr>
          <p:txBody>
            <a:bodyPr/>
            <a:lstStyle/>
            <a:p>
              <a:endParaRPr lang="en-US"/>
            </a:p>
          </p:txBody>
        </p:sp>
        <p:sp>
          <p:nvSpPr>
            <p:cNvPr id="36" name="Shape 34">
              <a:extLst>
                <a:ext uri="{C183D7F6-B498-43B3-948B-1728B52AA6E4}">
                  <adec:decorative xmlns:adec="http://schemas.microsoft.com/office/drawing/2017/decorative" val="1"/>
                </a:ext>
              </a:extLst>
            </p:cNvPr>
            <p:cNvSpPr/>
            <p:nvPr/>
          </p:nvSpPr>
          <p:spPr>
            <a:xfrm>
              <a:off x="4773168" y="3419856"/>
              <a:ext cx="73152" cy="457200"/>
            </a:xfrm>
            <a:prstGeom prst="rect">
              <a:avLst/>
            </a:prstGeom>
            <a:solidFill>
              <a:srgbClr val="276749"/>
            </a:solidFill>
            <a:ln w="12700">
              <a:solidFill>
                <a:srgbClr val="276749"/>
              </a:solidFill>
              <a:prstDash val="solid"/>
            </a:ln>
          </p:spPr>
          <p:txBody>
            <a:bodyPr/>
            <a:lstStyle/>
            <a:p>
              <a:endParaRPr lang="en-US"/>
            </a:p>
          </p:txBody>
        </p:sp>
        <p:sp>
          <p:nvSpPr>
            <p:cNvPr id="39" name="Shape 37">
              <a:extLst>
                <a:ext uri="{C183D7F6-B498-43B3-948B-1728B52AA6E4}">
                  <adec:decorative xmlns:adec="http://schemas.microsoft.com/office/drawing/2017/decorative" val="1"/>
                </a:ext>
              </a:extLst>
            </p:cNvPr>
            <p:cNvSpPr/>
            <p:nvPr/>
          </p:nvSpPr>
          <p:spPr>
            <a:xfrm>
              <a:off x="4773168" y="4023360"/>
              <a:ext cx="73152" cy="457200"/>
            </a:xfrm>
            <a:prstGeom prst="rect">
              <a:avLst/>
            </a:prstGeom>
            <a:solidFill>
              <a:srgbClr val="276749"/>
            </a:solidFill>
            <a:ln w="12700">
              <a:solidFill>
                <a:srgbClr val="276749"/>
              </a:solidFill>
              <a:prstDash val="solid"/>
            </a:ln>
          </p:spPr>
          <p:txBody>
            <a:bodyPr/>
            <a:lstStyle/>
            <a:p>
              <a:endParaRPr lang="en-US"/>
            </a:p>
          </p:txBody>
        </p:sp>
      </p:grpSp>
      <p:grpSp>
        <p:nvGrpSpPr>
          <p:cNvPr id="3" name="Group 2">
            <a:extLst>
              <a:ext uri="{FF2B5EF4-FFF2-40B4-BE49-F238E27FC236}">
                <a16:creationId xmlns:a16="http://schemas.microsoft.com/office/drawing/2014/main" id="{207744D4-C287-8E37-6927-ABC3D719B4CD}"/>
              </a:ext>
              <a:ext uri="{C183D7F6-B498-43B3-948B-1728B52AA6E4}">
                <adec:decorative xmlns:adec="http://schemas.microsoft.com/office/drawing/2017/decorative" val="1"/>
              </a:ext>
            </a:extLst>
          </p:cNvPr>
          <p:cNvGrpSpPr/>
          <p:nvPr/>
        </p:nvGrpSpPr>
        <p:grpSpPr>
          <a:xfrm>
            <a:off x="274320" y="1664208"/>
            <a:ext cx="4160520" cy="3063240"/>
            <a:chOff x="274320" y="1664208"/>
            <a:chExt cx="4160520" cy="3063240"/>
          </a:xfrm>
        </p:grpSpPr>
        <p:sp>
          <p:nvSpPr>
            <p:cNvPr id="12" name="Shape 10">
              <a:extLst>
                <a:ext uri="{C183D7F6-B498-43B3-948B-1728B52AA6E4}">
                  <adec:decorative xmlns:adec="http://schemas.microsoft.com/office/drawing/2017/decorative" val="1"/>
                </a:ext>
              </a:extLst>
            </p:cNvPr>
            <p:cNvSpPr/>
            <p:nvPr/>
          </p:nvSpPr>
          <p:spPr>
            <a:xfrm>
              <a:off x="274320" y="1664208"/>
              <a:ext cx="4160520" cy="3063240"/>
            </a:xfrm>
            <a:prstGeom prst="rect">
              <a:avLst/>
            </a:prstGeom>
            <a:solidFill>
              <a:srgbClr val="DDE8F5"/>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sp>
          <p:nvSpPr>
            <p:cNvPr id="15" name="Shape 13"/>
            <p:cNvSpPr/>
            <p:nvPr/>
          </p:nvSpPr>
          <p:spPr>
            <a:xfrm>
              <a:off x="338328" y="2185416"/>
              <a:ext cx="73152" cy="457200"/>
            </a:xfrm>
            <a:prstGeom prst="rect">
              <a:avLst/>
            </a:prstGeom>
            <a:solidFill>
              <a:srgbClr val="C53030"/>
            </a:solidFill>
            <a:ln w="12700">
              <a:solidFill>
                <a:srgbClr val="C53030"/>
              </a:solidFill>
              <a:prstDash val="solid"/>
            </a:ln>
          </p:spPr>
          <p:txBody>
            <a:bodyPr/>
            <a:lstStyle/>
            <a:p>
              <a:endParaRPr lang="en-US"/>
            </a:p>
          </p:txBody>
        </p:sp>
        <p:sp>
          <p:nvSpPr>
            <p:cNvPr id="18" name="Shape 16"/>
            <p:cNvSpPr/>
            <p:nvPr/>
          </p:nvSpPr>
          <p:spPr>
            <a:xfrm>
              <a:off x="338328" y="2788920"/>
              <a:ext cx="73152" cy="457200"/>
            </a:xfrm>
            <a:prstGeom prst="rect">
              <a:avLst/>
            </a:prstGeom>
            <a:solidFill>
              <a:srgbClr val="C53030"/>
            </a:solidFill>
            <a:ln w="12700">
              <a:solidFill>
                <a:srgbClr val="C53030"/>
              </a:solidFill>
              <a:prstDash val="solid"/>
            </a:ln>
          </p:spPr>
          <p:txBody>
            <a:bodyPr/>
            <a:lstStyle/>
            <a:p>
              <a:endParaRPr lang="en-US"/>
            </a:p>
          </p:txBody>
        </p:sp>
        <p:sp>
          <p:nvSpPr>
            <p:cNvPr id="21" name="Shape 19"/>
            <p:cNvSpPr/>
            <p:nvPr/>
          </p:nvSpPr>
          <p:spPr>
            <a:xfrm>
              <a:off x="338328" y="3392424"/>
              <a:ext cx="73152" cy="457200"/>
            </a:xfrm>
            <a:prstGeom prst="rect">
              <a:avLst/>
            </a:prstGeom>
            <a:solidFill>
              <a:srgbClr val="C53030"/>
            </a:solidFill>
            <a:ln w="12700">
              <a:solidFill>
                <a:srgbClr val="C53030"/>
              </a:solidFill>
              <a:prstDash val="solid"/>
            </a:ln>
          </p:spPr>
          <p:txBody>
            <a:bodyPr/>
            <a:lstStyle/>
            <a:p>
              <a:endParaRPr lang="en-US"/>
            </a:p>
          </p:txBody>
        </p:sp>
        <p:sp>
          <p:nvSpPr>
            <p:cNvPr id="24" name="Shape 22"/>
            <p:cNvSpPr/>
            <p:nvPr/>
          </p:nvSpPr>
          <p:spPr>
            <a:xfrm>
              <a:off x="338328" y="3995928"/>
              <a:ext cx="73152" cy="457200"/>
            </a:xfrm>
            <a:prstGeom prst="rect">
              <a:avLst/>
            </a:prstGeom>
            <a:solidFill>
              <a:srgbClr val="C53030"/>
            </a:solidFill>
            <a:ln w="12700">
              <a:solidFill>
                <a:srgbClr val="C53030"/>
              </a:solidFill>
              <a:prstDash val="solid"/>
            </a:ln>
          </p:spPr>
          <p:txBody>
            <a:bodyPr/>
            <a:lstStyle/>
            <a:p>
              <a:endParaRPr lang="en-US"/>
            </a:p>
          </p:txBody>
        </p:sp>
      </p:grpSp>
      <p:sp>
        <p:nvSpPr>
          <p:cNvPr id="5" name="Title 4">
            <a:extLst>
              <a:ext uri="{FF2B5EF4-FFF2-40B4-BE49-F238E27FC236}">
                <a16:creationId xmlns:a16="http://schemas.microsoft.com/office/drawing/2014/main" id="{2BB96FF8-2542-29A3-CE4E-8AA91AF0C30D}"/>
              </a:ext>
            </a:extLst>
          </p:cNvPr>
          <p:cNvSpPr>
            <a:spLocks noGrp="1"/>
          </p:cNvSpPr>
          <p:nvPr>
            <p:ph type="title"/>
          </p:nvPr>
        </p:nvSpPr>
        <p:spPr/>
        <p:txBody>
          <a:bodyPr/>
          <a:lstStyle/>
          <a:p>
            <a:r>
              <a:rPr lang="en-US" sz="2400" dirty="0">
                <a:solidFill>
                  <a:srgbClr val="FFFFFF"/>
                </a:solidFill>
              </a:rPr>
              <a:t>Federal Interest in Leased Properties: What It Is NOT</a:t>
            </a:r>
            <a:endParaRPr lang="en-US" sz="2400" dirty="0"/>
          </a:p>
        </p:txBody>
      </p:sp>
      <p:sp>
        <p:nvSpPr>
          <p:cNvPr id="11" name="Text 9"/>
          <p:cNvSpPr/>
          <p:nvPr/>
        </p:nvSpPr>
        <p:spPr>
          <a:xfrm>
            <a:off x="338328" y="960120"/>
            <a:ext cx="8439912" cy="566928"/>
          </a:xfrm>
          <a:prstGeom prst="rect">
            <a:avLst/>
          </a:prstGeom>
          <a:noFill/>
          <a:ln>
            <a:solidFill>
              <a:srgbClr val="C00000"/>
            </a:solidFill>
          </a:ln>
        </p:spPr>
        <p:txBody>
          <a:bodyPr wrap="square" rtlCol="0" anchor="ctr"/>
          <a:lstStyle/>
          <a:p>
            <a:pPr marL="0" indent="0">
              <a:buNone/>
            </a:pPr>
            <a:r>
              <a:rPr lang="en-US" sz="1100" b="1" dirty="0">
                <a:solidFill>
                  <a:srgbClr val="C53030"/>
                </a:solidFill>
              </a:rPr>
              <a:t>IMPORTANT CLARIFICATION: </a:t>
            </a:r>
            <a:r>
              <a:rPr lang="en-US" sz="1100" dirty="0">
                <a:solidFill>
                  <a:srgbClr val="2D3748"/>
                </a:solidFill>
              </a:rPr>
              <a:t>Not all payments or costs related to a leased property create a Federal interest. The distinction matters — only capital improvements made with VR funds trigger SF-429 reporting obligations.</a:t>
            </a:r>
            <a:endParaRPr lang="en-US" sz="1100" dirty="0"/>
          </a:p>
        </p:txBody>
      </p:sp>
      <p:sp>
        <p:nvSpPr>
          <p:cNvPr id="14" name="Text 12">
            <a:extLst>
              <a:ext uri="{C183D7F6-B498-43B3-948B-1728B52AA6E4}">
                <adec:decorative xmlns:adec="http://schemas.microsoft.com/office/drawing/2017/decorative" val="0"/>
              </a:ext>
            </a:extLst>
          </p:cNvPr>
          <p:cNvSpPr/>
          <p:nvPr/>
        </p:nvSpPr>
        <p:spPr>
          <a:xfrm>
            <a:off x="274320" y="1664208"/>
            <a:ext cx="4160520" cy="438912"/>
          </a:xfrm>
          <a:prstGeom prst="rect">
            <a:avLst/>
          </a:prstGeom>
          <a:solidFill>
            <a:srgbClr val="C00000"/>
          </a:solidFill>
          <a:ln/>
        </p:spPr>
        <p:txBody>
          <a:bodyPr wrap="square" rtlCol="0" anchor="ctr"/>
          <a:lstStyle/>
          <a:p>
            <a:pPr marL="0" indent="0" algn="ctr">
              <a:buNone/>
            </a:pPr>
            <a:r>
              <a:rPr lang="en-US" sz="1300" b="1" dirty="0">
                <a:solidFill>
                  <a:schemeClr val="bg1"/>
                </a:solidFill>
              </a:rPr>
              <a:t>Does NOT Create Federal Interest</a:t>
            </a:r>
            <a:endParaRPr lang="en-US" sz="1300" dirty="0">
              <a:solidFill>
                <a:schemeClr val="bg1"/>
              </a:solidFill>
            </a:endParaRPr>
          </a:p>
        </p:txBody>
      </p:sp>
      <p:sp>
        <p:nvSpPr>
          <p:cNvPr id="16" name="Text 14"/>
          <p:cNvSpPr/>
          <p:nvPr/>
        </p:nvSpPr>
        <p:spPr>
          <a:xfrm>
            <a:off x="502920" y="2231136"/>
            <a:ext cx="3749040" cy="201168"/>
          </a:xfrm>
          <a:prstGeom prst="rect">
            <a:avLst/>
          </a:prstGeom>
          <a:noFill/>
          <a:ln/>
        </p:spPr>
        <p:txBody>
          <a:bodyPr wrap="square" rtlCol="0" anchor="ctr"/>
          <a:lstStyle/>
          <a:p>
            <a:pPr marL="0" indent="0">
              <a:buNone/>
            </a:pPr>
            <a:r>
              <a:rPr lang="en-US" sz="1100" b="1">
                <a:solidFill>
                  <a:srgbClr val="C53030"/>
                </a:solidFill>
              </a:rPr>
              <a:t>Rent / Lease Payments</a:t>
            </a:r>
            <a:endParaRPr lang="en-US" sz="1100"/>
          </a:p>
        </p:txBody>
      </p:sp>
      <p:sp>
        <p:nvSpPr>
          <p:cNvPr id="17" name="Text 15"/>
          <p:cNvSpPr/>
          <p:nvPr/>
        </p:nvSpPr>
        <p:spPr>
          <a:xfrm>
            <a:off x="502920" y="2432304"/>
            <a:ext cx="3749040" cy="274320"/>
          </a:xfrm>
          <a:prstGeom prst="rect">
            <a:avLst/>
          </a:prstGeom>
          <a:noFill/>
          <a:ln/>
        </p:spPr>
        <p:txBody>
          <a:bodyPr wrap="square" rtlCol="0" anchor="ctr"/>
          <a:lstStyle/>
          <a:p>
            <a:pPr marL="0" indent="0">
              <a:buNone/>
            </a:pPr>
            <a:r>
              <a:rPr lang="en-US" sz="950" dirty="0">
                <a:solidFill>
                  <a:srgbClr val="2D3748"/>
                </a:solidFill>
              </a:rPr>
              <a:t>Monthly or annual payments to a landlord under a lease agreement do not create a Federal interest, even if paid with VR funds.</a:t>
            </a:r>
            <a:endParaRPr lang="en-US" sz="950" dirty="0"/>
          </a:p>
        </p:txBody>
      </p:sp>
      <p:sp>
        <p:nvSpPr>
          <p:cNvPr id="19" name="Text 17"/>
          <p:cNvSpPr/>
          <p:nvPr/>
        </p:nvSpPr>
        <p:spPr>
          <a:xfrm>
            <a:off x="502920" y="2834640"/>
            <a:ext cx="3749040" cy="201168"/>
          </a:xfrm>
          <a:prstGeom prst="rect">
            <a:avLst/>
          </a:prstGeom>
          <a:noFill/>
          <a:ln/>
        </p:spPr>
        <p:txBody>
          <a:bodyPr wrap="square" rtlCol="0" anchor="ctr"/>
          <a:lstStyle/>
          <a:p>
            <a:pPr marL="0" indent="0">
              <a:buNone/>
            </a:pPr>
            <a:r>
              <a:rPr lang="en-US" sz="1100" b="1">
                <a:solidFill>
                  <a:srgbClr val="C53030"/>
                </a:solidFill>
              </a:rPr>
              <a:t>Utilities &amp; Operating Costs</a:t>
            </a:r>
            <a:endParaRPr lang="en-US" sz="1100"/>
          </a:p>
        </p:txBody>
      </p:sp>
      <p:sp>
        <p:nvSpPr>
          <p:cNvPr id="20" name="Text 18"/>
          <p:cNvSpPr/>
          <p:nvPr/>
        </p:nvSpPr>
        <p:spPr>
          <a:xfrm>
            <a:off x="502920" y="3035808"/>
            <a:ext cx="3749040" cy="274320"/>
          </a:xfrm>
          <a:prstGeom prst="rect">
            <a:avLst/>
          </a:prstGeom>
          <a:noFill/>
          <a:ln/>
        </p:spPr>
        <p:txBody>
          <a:bodyPr wrap="square" rtlCol="0" anchor="ctr"/>
          <a:lstStyle/>
          <a:p>
            <a:pPr marL="0" indent="0">
              <a:buNone/>
            </a:pPr>
            <a:r>
              <a:rPr lang="en-US" sz="950" dirty="0">
                <a:solidFill>
                  <a:srgbClr val="2D3748"/>
                </a:solidFill>
              </a:rPr>
              <a:t>Electricity, water, heating, and other operating expenses covered by VR funds are not capital improvements.</a:t>
            </a:r>
            <a:endParaRPr lang="en-US" sz="950" dirty="0"/>
          </a:p>
        </p:txBody>
      </p:sp>
      <p:sp>
        <p:nvSpPr>
          <p:cNvPr id="22" name="Text 20"/>
          <p:cNvSpPr/>
          <p:nvPr/>
        </p:nvSpPr>
        <p:spPr>
          <a:xfrm>
            <a:off x="502920" y="3438144"/>
            <a:ext cx="3749040" cy="201168"/>
          </a:xfrm>
          <a:prstGeom prst="rect">
            <a:avLst/>
          </a:prstGeom>
          <a:noFill/>
          <a:ln/>
        </p:spPr>
        <p:txBody>
          <a:bodyPr wrap="square" rtlCol="0" anchor="ctr"/>
          <a:lstStyle/>
          <a:p>
            <a:pPr marL="0" indent="0">
              <a:buNone/>
            </a:pPr>
            <a:r>
              <a:rPr lang="en-US" sz="1100" b="1">
                <a:solidFill>
                  <a:srgbClr val="C53030"/>
                </a:solidFill>
              </a:rPr>
              <a:t>Routine Maintenance</a:t>
            </a:r>
            <a:endParaRPr lang="en-US" sz="1100"/>
          </a:p>
        </p:txBody>
      </p:sp>
      <p:sp>
        <p:nvSpPr>
          <p:cNvPr id="23" name="Text 21"/>
          <p:cNvSpPr/>
          <p:nvPr/>
        </p:nvSpPr>
        <p:spPr>
          <a:xfrm>
            <a:off x="502920" y="3639312"/>
            <a:ext cx="3749040" cy="274320"/>
          </a:xfrm>
          <a:prstGeom prst="rect">
            <a:avLst/>
          </a:prstGeom>
          <a:noFill/>
          <a:ln/>
        </p:spPr>
        <p:txBody>
          <a:bodyPr wrap="square" rtlCol="0" anchor="ctr"/>
          <a:lstStyle/>
          <a:p>
            <a:pPr marL="0" indent="0">
              <a:buNone/>
            </a:pPr>
            <a:r>
              <a:rPr lang="en-US" sz="950">
                <a:solidFill>
                  <a:srgbClr val="2D3748"/>
                </a:solidFill>
              </a:rPr>
              <a:t>Standard upkeep such as cleaning, minor repairs, or replacing consumables does not trigger SF-429 reporting.</a:t>
            </a:r>
            <a:endParaRPr lang="en-US" sz="950"/>
          </a:p>
        </p:txBody>
      </p:sp>
      <p:sp>
        <p:nvSpPr>
          <p:cNvPr id="25" name="Text 23"/>
          <p:cNvSpPr/>
          <p:nvPr/>
        </p:nvSpPr>
        <p:spPr>
          <a:xfrm>
            <a:off x="502920" y="4041648"/>
            <a:ext cx="3749040" cy="201168"/>
          </a:xfrm>
          <a:prstGeom prst="rect">
            <a:avLst/>
          </a:prstGeom>
          <a:noFill/>
          <a:ln/>
        </p:spPr>
        <p:txBody>
          <a:bodyPr wrap="square" rtlCol="0" anchor="ctr"/>
          <a:lstStyle/>
          <a:p>
            <a:pPr marL="0" indent="0">
              <a:buNone/>
            </a:pPr>
            <a:r>
              <a:rPr lang="en-US" sz="1100" b="1">
                <a:solidFill>
                  <a:srgbClr val="C53030"/>
                </a:solidFill>
              </a:rPr>
              <a:t>Furnishings &amp; Equipment</a:t>
            </a:r>
            <a:endParaRPr lang="en-US" sz="1100"/>
          </a:p>
        </p:txBody>
      </p:sp>
      <p:sp>
        <p:nvSpPr>
          <p:cNvPr id="26" name="Text 24"/>
          <p:cNvSpPr/>
          <p:nvPr/>
        </p:nvSpPr>
        <p:spPr>
          <a:xfrm>
            <a:off x="502920" y="4242816"/>
            <a:ext cx="3749040" cy="274320"/>
          </a:xfrm>
          <a:prstGeom prst="rect">
            <a:avLst/>
          </a:prstGeom>
          <a:noFill/>
          <a:ln/>
        </p:spPr>
        <p:txBody>
          <a:bodyPr wrap="square" rtlCol="0" anchor="ctr"/>
          <a:lstStyle/>
          <a:p>
            <a:pPr marL="0" indent="0">
              <a:buNone/>
            </a:pPr>
            <a:r>
              <a:rPr lang="en-US" sz="950">
                <a:solidFill>
                  <a:srgbClr val="2D3748"/>
                </a:solidFill>
              </a:rPr>
              <a:t>Moveable items such as furniture, computers, or office equipment are excluded from real property definitions.</a:t>
            </a:r>
            <a:endParaRPr lang="en-US" sz="950"/>
          </a:p>
        </p:txBody>
      </p:sp>
      <p:sp>
        <p:nvSpPr>
          <p:cNvPr id="29" name="Text 27"/>
          <p:cNvSpPr/>
          <p:nvPr/>
        </p:nvSpPr>
        <p:spPr>
          <a:xfrm>
            <a:off x="4709160" y="1664208"/>
            <a:ext cx="4160520" cy="438912"/>
          </a:xfrm>
          <a:prstGeom prst="rect">
            <a:avLst/>
          </a:prstGeom>
          <a:solidFill>
            <a:srgbClr val="276749"/>
          </a:solidFill>
          <a:ln/>
        </p:spPr>
        <p:txBody>
          <a:bodyPr wrap="square" rtlCol="0" anchor="ctr"/>
          <a:lstStyle/>
          <a:p>
            <a:pPr marL="0" indent="0" algn="ctr">
              <a:buNone/>
            </a:pPr>
            <a:r>
              <a:rPr lang="en-US" sz="1300" b="1" dirty="0">
                <a:solidFill>
                  <a:srgbClr val="FFFFFF"/>
                </a:solidFill>
              </a:rPr>
              <a:t>DOES Create Federal Interest</a:t>
            </a:r>
            <a:endParaRPr lang="en-US" sz="1300" dirty="0"/>
          </a:p>
        </p:txBody>
      </p:sp>
      <p:sp>
        <p:nvSpPr>
          <p:cNvPr id="31" name="Text 29"/>
          <p:cNvSpPr/>
          <p:nvPr/>
        </p:nvSpPr>
        <p:spPr>
          <a:xfrm>
            <a:off x="4937760" y="2231136"/>
            <a:ext cx="3749040" cy="201168"/>
          </a:xfrm>
          <a:prstGeom prst="rect">
            <a:avLst/>
          </a:prstGeom>
          <a:noFill/>
          <a:ln/>
        </p:spPr>
        <p:txBody>
          <a:bodyPr wrap="square" rtlCol="0" anchor="ctr"/>
          <a:lstStyle/>
          <a:p>
            <a:pPr marL="0" indent="0">
              <a:buNone/>
            </a:pPr>
            <a:r>
              <a:rPr lang="en-US" sz="1100" b="1">
                <a:solidFill>
                  <a:srgbClr val="276749"/>
                </a:solidFill>
              </a:rPr>
              <a:t>Leasehold Improvements</a:t>
            </a:r>
            <a:endParaRPr lang="en-US" sz="1100"/>
          </a:p>
        </p:txBody>
      </p:sp>
      <p:sp>
        <p:nvSpPr>
          <p:cNvPr id="32" name="Text 30"/>
          <p:cNvSpPr/>
          <p:nvPr/>
        </p:nvSpPr>
        <p:spPr>
          <a:xfrm>
            <a:off x="4937760" y="2432304"/>
            <a:ext cx="3749040" cy="274320"/>
          </a:xfrm>
          <a:prstGeom prst="rect">
            <a:avLst/>
          </a:prstGeom>
          <a:noFill/>
          <a:ln/>
        </p:spPr>
        <p:txBody>
          <a:bodyPr wrap="square" rtlCol="0" anchor="ctr"/>
          <a:lstStyle/>
          <a:p>
            <a:pPr marL="0" indent="0">
              <a:buNone/>
            </a:pPr>
            <a:r>
              <a:rPr lang="en-US" sz="950">
                <a:solidFill>
                  <a:srgbClr val="2D3748"/>
                </a:solidFill>
              </a:rPr>
              <a:t>Structural changes, build-outs, or renovations to a leased space using VR funds create a Federal interest in the improvement.</a:t>
            </a:r>
            <a:endParaRPr lang="en-US" sz="950"/>
          </a:p>
        </p:txBody>
      </p:sp>
      <p:sp>
        <p:nvSpPr>
          <p:cNvPr id="34" name="Text 32"/>
          <p:cNvSpPr/>
          <p:nvPr/>
        </p:nvSpPr>
        <p:spPr>
          <a:xfrm>
            <a:off x="4937760" y="2834640"/>
            <a:ext cx="3749040" cy="201168"/>
          </a:xfrm>
          <a:prstGeom prst="rect">
            <a:avLst/>
          </a:prstGeom>
          <a:noFill/>
          <a:ln/>
        </p:spPr>
        <p:txBody>
          <a:bodyPr wrap="square" rtlCol="0" anchor="ctr"/>
          <a:lstStyle/>
          <a:p>
            <a:pPr marL="0" indent="0">
              <a:buNone/>
            </a:pPr>
            <a:r>
              <a:rPr lang="en-US" sz="1100" b="1">
                <a:solidFill>
                  <a:srgbClr val="276749"/>
                </a:solidFill>
              </a:rPr>
              <a:t>Construction in Leased Space</a:t>
            </a:r>
            <a:endParaRPr lang="en-US" sz="1100"/>
          </a:p>
        </p:txBody>
      </p:sp>
      <p:sp>
        <p:nvSpPr>
          <p:cNvPr id="35" name="Text 33"/>
          <p:cNvSpPr/>
          <p:nvPr/>
        </p:nvSpPr>
        <p:spPr>
          <a:xfrm>
            <a:off x="4937760" y="3035808"/>
            <a:ext cx="3749040" cy="274320"/>
          </a:xfrm>
          <a:prstGeom prst="rect">
            <a:avLst/>
          </a:prstGeom>
          <a:noFill/>
          <a:ln/>
        </p:spPr>
        <p:txBody>
          <a:bodyPr wrap="square" rtlCol="0" anchor="ctr"/>
          <a:lstStyle/>
          <a:p>
            <a:pPr marL="0" indent="0">
              <a:buNone/>
            </a:pPr>
            <a:r>
              <a:rPr lang="en-US" sz="950">
                <a:solidFill>
                  <a:srgbClr val="2D3748"/>
                </a:solidFill>
              </a:rPr>
              <a:t>Adding walls, installing permanent fixtures, or building out new spaces with VR funds triggers SF-429 reporting.</a:t>
            </a:r>
            <a:endParaRPr lang="en-US" sz="950"/>
          </a:p>
        </p:txBody>
      </p:sp>
      <p:sp>
        <p:nvSpPr>
          <p:cNvPr id="37" name="Text 35"/>
          <p:cNvSpPr/>
          <p:nvPr/>
        </p:nvSpPr>
        <p:spPr>
          <a:xfrm>
            <a:off x="4937760" y="3438144"/>
            <a:ext cx="3749040" cy="201168"/>
          </a:xfrm>
          <a:prstGeom prst="rect">
            <a:avLst/>
          </a:prstGeom>
          <a:noFill/>
          <a:ln/>
        </p:spPr>
        <p:txBody>
          <a:bodyPr wrap="square" rtlCol="0" anchor="ctr"/>
          <a:lstStyle/>
          <a:p>
            <a:pPr marL="0" indent="0">
              <a:buNone/>
            </a:pPr>
            <a:r>
              <a:rPr lang="en-US" sz="1100" b="1">
                <a:solidFill>
                  <a:srgbClr val="276749"/>
                </a:solidFill>
              </a:rPr>
              <a:t>Accessibility Modifications</a:t>
            </a:r>
            <a:endParaRPr lang="en-US" sz="1100"/>
          </a:p>
        </p:txBody>
      </p:sp>
      <p:sp>
        <p:nvSpPr>
          <p:cNvPr id="38" name="Text 36"/>
          <p:cNvSpPr/>
          <p:nvPr/>
        </p:nvSpPr>
        <p:spPr>
          <a:xfrm>
            <a:off x="4937760" y="3639312"/>
            <a:ext cx="3749040" cy="274320"/>
          </a:xfrm>
          <a:prstGeom prst="rect">
            <a:avLst/>
          </a:prstGeom>
          <a:noFill/>
          <a:ln/>
        </p:spPr>
        <p:txBody>
          <a:bodyPr wrap="square" rtlCol="0" anchor="ctr"/>
          <a:lstStyle/>
          <a:p>
            <a:pPr marL="0" indent="0">
              <a:buNone/>
            </a:pPr>
            <a:r>
              <a:rPr lang="en-US" sz="950">
                <a:solidFill>
                  <a:srgbClr val="2D3748"/>
                </a:solidFill>
              </a:rPr>
              <a:t>ADA-required structural modifications such as ramps, elevators, or restroom reconfigurations funded by VR are reportable.</a:t>
            </a:r>
            <a:endParaRPr lang="en-US" sz="950"/>
          </a:p>
        </p:txBody>
      </p:sp>
      <p:sp>
        <p:nvSpPr>
          <p:cNvPr id="40" name="Text 38"/>
          <p:cNvSpPr/>
          <p:nvPr/>
        </p:nvSpPr>
        <p:spPr>
          <a:xfrm>
            <a:off x="4937760" y="4041648"/>
            <a:ext cx="3749040" cy="201168"/>
          </a:xfrm>
          <a:prstGeom prst="rect">
            <a:avLst/>
          </a:prstGeom>
          <a:noFill/>
          <a:ln/>
        </p:spPr>
        <p:txBody>
          <a:bodyPr wrap="square" rtlCol="0" anchor="ctr"/>
          <a:lstStyle/>
          <a:p>
            <a:pPr marL="0" indent="0">
              <a:buNone/>
            </a:pPr>
            <a:r>
              <a:rPr lang="en-US" sz="1100" b="1">
                <a:solidFill>
                  <a:srgbClr val="276749"/>
                </a:solidFill>
              </a:rPr>
              <a:t>HVAC or Electrical Upgrades</a:t>
            </a:r>
            <a:endParaRPr lang="en-US" sz="1100"/>
          </a:p>
        </p:txBody>
      </p:sp>
      <p:sp>
        <p:nvSpPr>
          <p:cNvPr id="41" name="Text 39"/>
          <p:cNvSpPr/>
          <p:nvPr/>
        </p:nvSpPr>
        <p:spPr>
          <a:xfrm>
            <a:off x="4937760" y="4242816"/>
            <a:ext cx="3749040" cy="274320"/>
          </a:xfrm>
          <a:prstGeom prst="rect">
            <a:avLst/>
          </a:prstGeom>
          <a:noFill/>
          <a:ln/>
        </p:spPr>
        <p:txBody>
          <a:bodyPr wrap="square" rtlCol="0" anchor="ctr"/>
          <a:lstStyle/>
          <a:p>
            <a:pPr marL="0" indent="0">
              <a:buNone/>
            </a:pPr>
            <a:r>
              <a:rPr lang="en-US" sz="950">
                <a:solidFill>
                  <a:srgbClr val="2D3748"/>
                </a:solidFill>
              </a:rPr>
              <a:t>Permanent system improvements to a leased facility made with VR funds are considered capital improvements subject to reporting.</a:t>
            </a:r>
            <a:endParaRPr lang="en-US" sz="950"/>
          </a:p>
        </p:txBody>
      </p:sp>
      <p:sp>
        <p:nvSpPr>
          <p:cNvPr id="2" name="Content Placeholder 1">
            <a:extLst>
              <a:ext uri="{FF2B5EF4-FFF2-40B4-BE49-F238E27FC236}">
                <a16:creationId xmlns:a16="http://schemas.microsoft.com/office/drawing/2014/main" id="{DFBBCFDB-F6E9-8CD7-03D7-11A7BA36FCFC}"/>
              </a:ext>
            </a:extLst>
          </p:cNvPr>
          <p:cNvSpPr>
            <a:spLocks noGrp="1"/>
          </p:cNvSpPr>
          <p:nvPr>
            <p:ph sz="quarter" idx="10"/>
          </p:nvPr>
        </p:nvSpPr>
        <p:spPr/>
        <p:txBody>
          <a:bodyPr/>
          <a:lstStyle/>
          <a:p>
            <a:r>
              <a:rPr lang="en-US" sz="1050" b="1" dirty="0"/>
              <a:t>IMPORTANT CLARIFICATION: </a:t>
            </a:r>
            <a:r>
              <a:rPr lang="en-US" sz="1050" dirty="0"/>
              <a:t>Not all payments or costs related to a leased property create a Federal interest. The distinction matters — only capital improvements made with VR funds trigger SF-429 reporting obligations.</a:t>
            </a:r>
          </a:p>
          <a:p>
            <a:r>
              <a:rPr lang="en-US" sz="1050" b="1" dirty="0"/>
              <a:t>Does NOT Create Federal Interest</a:t>
            </a:r>
          </a:p>
          <a:p>
            <a:pPr lvl="1"/>
            <a:r>
              <a:rPr lang="en-US" sz="900" dirty="0"/>
              <a:t>Rent / Lease Payments</a:t>
            </a:r>
            <a:br>
              <a:rPr lang="en-US" sz="900" dirty="0"/>
            </a:br>
            <a:r>
              <a:rPr lang="en-US" sz="900" dirty="0"/>
              <a:t>Monthly or annual payments to a landlord under a lease agreement do not create a Federal interest, even if paid with VR funds.</a:t>
            </a:r>
          </a:p>
          <a:p>
            <a:pPr lvl="1"/>
            <a:r>
              <a:rPr lang="en-US" sz="900" dirty="0"/>
              <a:t>Utilities &amp; Operating Costs</a:t>
            </a:r>
            <a:br>
              <a:rPr lang="en-US" sz="900" dirty="0"/>
            </a:br>
            <a:r>
              <a:rPr lang="en-US" sz="900" dirty="0"/>
              <a:t>Electricity, water, heating, and other operating expenses covered by VR funds are not capital improvements.</a:t>
            </a:r>
          </a:p>
          <a:p>
            <a:pPr lvl="1"/>
            <a:r>
              <a:rPr lang="en-US" sz="900" dirty="0"/>
              <a:t>Routine Maintenance</a:t>
            </a:r>
            <a:br>
              <a:rPr lang="en-US" sz="900" dirty="0"/>
            </a:br>
            <a:r>
              <a:rPr lang="en-US" sz="900" dirty="0"/>
              <a:t>Standard upkeep such as cleaning, minor repairs, or replacing consumables does not trigger SF-429 reporting.</a:t>
            </a:r>
          </a:p>
          <a:p>
            <a:pPr lvl="1"/>
            <a:r>
              <a:rPr lang="en-US" sz="900" dirty="0"/>
              <a:t>Furnishings &amp; Equipment</a:t>
            </a:r>
            <a:br>
              <a:rPr lang="en-US" sz="900" dirty="0"/>
            </a:br>
            <a:r>
              <a:rPr lang="en-US" sz="900" dirty="0"/>
              <a:t>Moveable items such as furniture, computers, or office equipment are excluded from real property definitions.</a:t>
            </a:r>
          </a:p>
          <a:p>
            <a:r>
              <a:rPr lang="en-US" sz="1050" b="1" dirty="0"/>
              <a:t>DOES Create Federal Interest</a:t>
            </a:r>
            <a:endParaRPr lang="en-US" sz="1050" dirty="0"/>
          </a:p>
          <a:p>
            <a:pPr lvl="1"/>
            <a:r>
              <a:rPr lang="en-US" sz="900" b="1" dirty="0"/>
              <a:t>Leasehold Improvements</a:t>
            </a:r>
            <a:br>
              <a:rPr lang="en-US" sz="900" dirty="0"/>
            </a:br>
            <a:r>
              <a:rPr lang="en-US" sz="900" dirty="0"/>
              <a:t>Structural changes, build-outs, or renovations to a leased space using VR funds create a Federal interest in the improvement.</a:t>
            </a:r>
          </a:p>
          <a:p>
            <a:pPr lvl="1"/>
            <a:r>
              <a:rPr lang="en-US" sz="900" b="1" dirty="0"/>
              <a:t>Construction in Leased Space</a:t>
            </a:r>
            <a:br>
              <a:rPr lang="en-US" sz="900" dirty="0"/>
            </a:br>
            <a:r>
              <a:rPr lang="en-US" sz="900" dirty="0"/>
              <a:t>Adding walls, installing permanent fixtures, or building out new spaces with VR funds triggers SF-429 reporting.</a:t>
            </a:r>
          </a:p>
          <a:p>
            <a:pPr lvl="1"/>
            <a:r>
              <a:rPr lang="en-US" sz="900" b="1" dirty="0"/>
              <a:t>Accessibility Modifications</a:t>
            </a:r>
            <a:br>
              <a:rPr lang="en-US" sz="900" dirty="0"/>
            </a:br>
            <a:r>
              <a:rPr lang="en-US" sz="900" dirty="0"/>
              <a:t>ADA-required structural modifications such as ramps, elevators, or restroom reconfigurations funded by VR are reportable.</a:t>
            </a:r>
          </a:p>
          <a:p>
            <a:pPr lvl="1"/>
            <a:r>
              <a:rPr lang="en-US" sz="900" b="1" dirty="0"/>
              <a:t>HVAC or Electrical Upgrades</a:t>
            </a:r>
            <a:br>
              <a:rPr lang="en-US" sz="900" dirty="0"/>
            </a:br>
            <a:r>
              <a:rPr lang="en-US" sz="900" dirty="0"/>
              <a:t>Permanent system improvements to a leased facility made with VR funds are considered capital improvements subject to reporting.</a:t>
            </a: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8ED3D1F-1988-4507-3DAF-60511D20CF10}"/>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BDFCCA06-870B-9058-8BE1-526F3D971B20}"/>
              </a:ext>
            </a:extLst>
          </p:cNvPr>
          <p:cNvSpPr>
            <a:spLocks noGrp="1"/>
          </p:cNvSpPr>
          <p:nvPr>
            <p:ph type="title"/>
          </p:nvPr>
        </p:nvSpPr>
        <p:spPr/>
        <p:txBody>
          <a:bodyPr/>
          <a:lstStyle/>
          <a:p>
            <a:r>
              <a:rPr lang="en-US" sz="2400" dirty="0">
                <a:solidFill>
                  <a:srgbClr val="FFFFFF"/>
                </a:solidFill>
              </a:rPr>
              <a:t>Federal Interest in Randolph-Sheppard Facilities</a:t>
            </a:r>
            <a:endParaRPr lang="en-US" sz="2400" dirty="0"/>
          </a:p>
        </p:txBody>
      </p:sp>
      <p:sp>
        <p:nvSpPr>
          <p:cNvPr id="14" name="Text 12">
            <a:extLst>
              <a:ext uri="{FF2B5EF4-FFF2-40B4-BE49-F238E27FC236}">
                <a16:creationId xmlns:a16="http://schemas.microsoft.com/office/drawing/2014/main" id="{C85463F5-9A7E-17C4-DEA8-03BF118F2A63}"/>
              </a:ext>
            </a:extLst>
          </p:cNvPr>
          <p:cNvSpPr/>
          <p:nvPr/>
        </p:nvSpPr>
        <p:spPr>
          <a:xfrm>
            <a:off x="365760" y="1024128"/>
            <a:ext cx="8392126" cy="914400"/>
          </a:xfrm>
          <a:prstGeom prst="rect">
            <a:avLst/>
          </a:prstGeom>
          <a:noFill/>
          <a:ln/>
        </p:spPr>
        <p:txBody>
          <a:bodyPr wrap="square" rtlCol="0" anchor="ctr"/>
          <a:lstStyle/>
          <a:p>
            <a:r>
              <a:rPr lang="en-US" dirty="0"/>
              <a:t>VR Services to Groups at 34 CFR § 361.49(a)(5) permit VR agencies to spend VR funds on the acquisition of vending facilities.</a:t>
            </a:r>
          </a:p>
          <a:p>
            <a:endParaRPr lang="en-US" sz="1300" dirty="0"/>
          </a:p>
        </p:txBody>
      </p:sp>
      <p:sp>
        <p:nvSpPr>
          <p:cNvPr id="17" name="Text 15">
            <a:extLst>
              <a:ext uri="{FF2B5EF4-FFF2-40B4-BE49-F238E27FC236}">
                <a16:creationId xmlns:a16="http://schemas.microsoft.com/office/drawing/2014/main" id="{4DCCB48C-3679-F3B6-3815-838DB20B53FE}"/>
              </a:ext>
            </a:extLst>
          </p:cNvPr>
          <p:cNvSpPr/>
          <p:nvPr/>
        </p:nvSpPr>
        <p:spPr>
          <a:xfrm>
            <a:off x="560943" y="1938528"/>
            <a:ext cx="8196943" cy="987016"/>
          </a:xfrm>
          <a:prstGeom prst="rect">
            <a:avLst/>
          </a:prstGeom>
          <a:solidFill>
            <a:srgbClr val="DDE8F5"/>
          </a:solidFill>
          <a:ln/>
        </p:spPr>
        <p:txBody>
          <a:bodyPr wrap="square" rtlCol="0" anchor="ctr"/>
          <a:lstStyle/>
          <a:p>
            <a:r>
              <a:rPr lang="en-US" sz="1600" b="1" dirty="0">
                <a:solidFill>
                  <a:schemeClr val="accent1">
                    <a:lumMod val="50000"/>
                  </a:schemeClr>
                </a:solidFill>
              </a:rPr>
              <a:t>Uniform Guidance defines </a:t>
            </a:r>
            <a:r>
              <a:rPr lang="en-US" sz="1600" b="1" i="1" dirty="0">
                <a:solidFill>
                  <a:schemeClr val="accent1">
                    <a:lumMod val="50000"/>
                  </a:schemeClr>
                </a:solidFill>
              </a:rPr>
              <a:t>Acquisition cost</a:t>
            </a:r>
            <a:r>
              <a:rPr lang="en-US" sz="1600" b="1" dirty="0">
                <a:solidFill>
                  <a:schemeClr val="accent1">
                    <a:lumMod val="50000"/>
                  </a:schemeClr>
                </a:solidFill>
              </a:rPr>
              <a:t> as the total cost of the asset including the cost to ready the asset for its intended use. This means VR agencies may spend funds on capital improvements to acquired space to ready it for use as a vending facility.</a:t>
            </a:r>
          </a:p>
        </p:txBody>
      </p:sp>
      <p:sp>
        <p:nvSpPr>
          <p:cNvPr id="21" name="Text 19">
            <a:extLst>
              <a:ext uri="{FF2B5EF4-FFF2-40B4-BE49-F238E27FC236}">
                <a16:creationId xmlns:a16="http://schemas.microsoft.com/office/drawing/2014/main" id="{635DF394-729F-99FA-438B-54D4A6236B15}"/>
              </a:ext>
            </a:extLst>
          </p:cNvPr>
          <p:cNvSpPr/>
          <p:nvPr/>
        </p:nvSpPr>
        <p:spPr>
          <a:xfrm>
            <a:off x="560943" y="3150108"/>
            <a:ext cx="8263017" cy="955547"/>
          </a:xfrm>
          <a:prstGeom prst="rect">
            <a:avLst/>
          </a:prstGeom>
          <a:solidFill>
            <a:srgbClr val="DDE8F5"/>
          </a:solidFill>
          <a:ln/>
        </p:spPr>
        <p:txBody>
          <a:bodyPr wrap="square" rtlCol="0" anchor="ctr"/>
          <a:lstStyle/>
          <a:p>
            <a:r>
              <a:rPr lang="en-US" sz="1600" dirty="0">
                <a:solidFill>
                  <a:schemeClr val="accent1">
                    <a:lumMod val="50000"/>
                  </a:schemeClr>
                </a:solidFill>
              </a:rPr>
              <a:t>As a result, regardless of whether the space is provided free of charge or the facility operator will pay rent, the </a:t>
            </a:r>
            <a:r>
              <a:rPr lang="en-US" sz="1600" u="sng" dirty="0">
                <a:solidFill>
                  <a:schemeClr val="accent1">
                    <a:lumMod val="50000"/>
                  </a:schemeClr>
                </a:solidFill>
              </a:rPr>
              <a:t>VR funds spent to acquire/improve the space </a:t>
            </a:r>
            <a:r>
              <a:rPr lang="en-US" sz="1600" b="1" dirty="0">
                <a:solidFill>
                  <a:schemeClr val="accent1">
                    <a:lumMod val="50000"/>
                  </a:schemeClr>
                </a:solidFill>
              </a:rPr>
              <a:t>result in a Federal interest </a:t>
            </a:r>
            <a:r>
              <a:rPr lang="en-US" sz="1600" dirty="0">
                <a:solidFill>
                  <a:schemeClr val="accent1">
                    <a:lumMod val="50000"/>
                  </a:schemeClr>
                </a:solidFill>
              </a:rPr>
              <a:t>in that space that must be tracked and reported on the SF-429 forms.</a:t>
            </a:r>
          </a:p>
        </p:txBody>
      </p:sp>
      <p:sp>
        <p:nvSpPr>
          <p:cNvPr id="2" name="Content Placeholder 1">
            <a:extLst>
              <a:ext uri="{FF2B5EF4-FFF2-40B4-BE49-F238E27FC236}">
                <a16:creationId xmlns:a16="http://schemas.microsoft.com/office/drawing/2014/main" id="{7C50106B-A982-4630-E156-DE4F216C168F}"/>
              </a:ext>
            </a:extLst>
          </p:cNvPr>
          <p:cNvSpPr>
            <a:spLocks noGrp="1"/>
          </p:cNvSpPr>
          <p:nvPr>
            <p:ph sz="quarter" idx="10"/>
          </p:nvPr>
        </p:nvSpPr>
        <p:spPr/>
        <p:txBody>
          <a:bodyPr/>
          <a:lstStyle/>
          <a:p>
            <a:r>
              <a:rPr lang="en-US" sz="1050" dirty="0"/>
              <a:t>VR Services to Groups at 34 CFR § 361.49(a)(5) permit VR agencies to spend VR funds on the acquisition of vending facilities.</a:t>
            </a:r>
          </a:p>
          <a:p>
            <a:r>
              <a:rPr lang="en-US" sz="1050" dirty="0"/>
              <a:t>Uniform Guidance defines Acquisition cost as the total cost of the asset including the cost to ready the asset for its intended use. This means VR agencies may spend funds on capital improvements to acquired space to ready it for use as a vending facility.</a:t>
            </a:r>
          </a:p>
          <a:p>
            <a:r>
              <a:rPr lang="en-US" sz="1050" dirty="0"/>
              <a:t>As a result, regardless of whether the space is provided free of charge or the facility operator will pay rent, the VR funds spent to acquire/improve the space result in a Federal interest in that space that must be tracked and reported on the SF-429 forms.</a:t>
            </a:r>
          </a:p>
        </p:txBody>
      </p:sp>
    </p:spTree>
    <p:custDataLst>
      <p:tags r:id="rId1"/>
    </p:custDataLst>
    <p:extLst>
      <p:ext uri="{BB962C8B-B14F-4D97-AF65-F5344CB8AC3E}">
        <p14:creationId xmlns:p14="http://schemas.microsoft.com/office/powerpoint/2010/main" val="1422191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3">
            <a:extLst>
              <a:ext uri="{C183D7F6-B498-43B3-948B-1728B52AA6E4}">
                <adec:decorative xmlns:adec="http://schemas.microsoft.com/office/drawing/2017/decorative" val="1"/>
              </a:ext>
            </a:extLst>
          </p:cNvPr>
          <p:cNvSpPr/>
          <p:nvPr/>
        </p:nvSpPr>
        <p:spPr>
          <a:xfrm>
            <a:off x="338294" y="1972090"/>
            <a:ext cx="8412480" cy="2406600"/>
          </a:xfrm>
          <a:prstGeom prst="rect">
            <a:avLst/>
          </a:prstGeom>
          <a:solidFill>
            <a:srgbClr val="DDE8F5"/>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dirty="0"/>
          </a:p>
        </p:txBody>
      </p:sp>
      <p:sp>
        <p:nvSpPr>
          <p:cNvPr id="19" name="Title 18">
            <a:extLst>
              <a:ext uri="{FF2B5EF4-FFF2-40B4-BE49-F238E27FC236}">
                <a16:creationId xmlns:a16="http://schemas.microsoft.com/office/drawing/2014/main" id="{D42FABB5-F7EB-DA78-EE62-E44AF799FA9F}"/>
              </a:ext>
            </a:extLst>
          </p:cNvPr>
          <p:cNvSpPr>
            <a:spLocks noGrp="1"/>
          </p:cNvSpPr>
          <p:nvPr>
            <p:ph type="title"/>
          </p:nvPr>
        </p:nvSpPr>
        <p:spPr/>
        <p:txBody>
          <a:bodyPr/>
          <a:lstStyle/>
          <a:p>
            <a:r>
              <a:rPr lang="en-US" sz="2400" dirty="0">
                <a:solidFill>
                  <a:srgbClr val="FFFFFF"/>
                </a:solidFill>
              </a:rPr>
              <a:t>Discussion: Modifications Under IPE &amp; Federal Interest</a:t>
            </a:r>
            <a:endParaRPr lang="en-US" sz="2400" dirty="0"/>
          </a:p>
        </p:txBody>
      </p:sp>
      <p:sp>
        <p:nvSpPr>
          <p:cNvPr id="4" name="Text 2"/>
          <p:cNvSpPr/>
          <p:nvPr/>
        </p:nvSpPr>
        <p:spPr>
          <a:xfrm>
            <a:off x="365760" y="914399"/>
            <a:ext cx="8412480" cy="559797"/>
          </a:xfrm>
          <a:prstGeom prst="rect">
            <a:avLst/>
          </a:prstGeom>
          <a:noFill/>
          <a:ln/>
        </p:spPr>
        <p:txBody>
          <a:bodyPr wrap="square" rtlCol="0" anchor="ctr"/>
          <a:lstStyle/>
          <a:p>
            <a:pPr marL="0" indent="0">
              <a:buNone/>
            </a:pPr>
            <a:r>
              <a:rPr lang="en-US" sz="1600" i="1">
                <a:solidFill>
                  <a:srgbClr val="64748B"/>
                </a:solidFill>
              </a:rPr>
              <a:t>Does a home modification on a participant’s individualized plan for employment (IPE) create a Federal interest?</a:t>
            </a:r>
            <a:endParaRPr lang="en-US" sz="1600"/>
          </a:p>
        </p:txBody>
      </p:sp>
      <p:sp>
        <p:nvSpPr>
          <p:cNvPr id="7" name="Text 5"/>
          <p:cNvSpPr/>
          <p:nvPr/>
        </p:nvSpPr>
        <p:spPr>
          <a:xfrm>
            <a:off x="304800" y="1731924"/>
            <a:ext cx="8445974" cy="347472"/>
          </a:xfrm>
          <a:prstGeom prst="rect">
            <a:avLst/>
          </a:prstGeom>
          <a:solidFill>
            <a:srgbClr val="276749"/>
          </a:solidFill>
          <a:ln/>
        </p:spPr>
        <p:txBody>
          <a:bodyPr wrap="square" rtlCol="0" anchor="ctr"/>
          <a:lstStyle/>
          <a:p>
            <a:pPr marL="0" indent="0">
              <a:buNone/>
            </a:pPr>
            <a:r>
              <a:rPr lang="en-US" sz="1150" b="1" dirty="0">
                <a:solidFill>
                  <a:srgbClr val="FFFFFF"/>
                </a:solidFill>
              </a:rPr>
              <a:t>Scenario A — Accessibility Modification (Ramp or Bathroom)</a:t>
            </a:r>
            <a:endParaRPr lang="en-US" sz="1150" dirty="0"/>
          </a:p>
        </p:txBody>
      </p:sp>
      <p:sp>
        <p:nvSpPr>
          <p:cNvPr id="9" name="Text 7"/>
          <p:cNvSpPr/>
          <p:nvPr/>
        </p:nvSpPr>
        <p:spPr>
          <a:xfrm>
            <a:off x="6663690" y="1762397"/>
            <a:ext cx="2057966" cy="301752"/>
          </a:xfrm>
          <a:prstGeom prst="rect">
            <a:avLst/>
          </a:prstGeom>
          <a:solidFill>
            <a:schemeClr val="bg1"/>
          </a:solidFill>
          <a:ln/>
        </p:spPr>
        <p:txBody>
          <a:bodyPr wrap="square" rtlCol="0" anchor="ctr"/>
          <a:lstStyle/>
          <a:p>
            <a:pPr marL="0" indent="0" algn="ctr">
              <a:buNone/>
            </a:pPr>
            <a:r>
              <a:rPr lang="en-US" sz="1000" b="1" dirty="0">
                <a:solidFill>
                  <a:srgbClr val="276749"/>
                </a:solidFill>
              </a:rPr>
              <a:t>GENERALLY, NO FEDERAL INTEREST</a:t>
            </a:r>
            <a:endParaRPr lang="en-US" sz="1000" dirty="0"/>
          </a:p>
        </p:txBody>
      </p:sp>
      <p:sp>
        <p:nvSpPr>
          <p:cNvPr id="11" name="Text 9"/>
          <p:cNvSpPr/>
          <p:nvPr/>
        </p:nvSpPr>
        <p:spPr>
          <a:xfrm>
            <a:off x="441407" y="2153043"/>
            <a:ext cx="8065989" cy="271279"/>
          </a:xfrm>
          <a:prstGeom prst="rect">
            <a:avLst/>
          </a:prstGeom>
          <a:noFill/>
          <a:ln/>
        </p:spPr>
        <p:txBody>
          <a:bodyPr wrap="square" rtlCol="0" anchor="ctr"/>
          <a:lstStyle/>
          <a:p>
            <a:pPr marL="182880" indent="-171450">
              <a:buClr>
                <a:srgbClr val="276749"/>
              </a:buClr>
              <a:buSzPct val="100000"/>
              <a:buFont typeface="Wingdings 2" panose="05020102010507070707" pitchFamily="18" charset="2"/>
              <a:buChar char=""/>
            </a:pPr>
            <a:r>
              <a:rPr lang="en-US" sz="1200" dirty="0">
                <a:solidFill>
                  <a:srgbClr val="2D3748"/>
                </a:solidFill>
              </a:rPr>
              <a:t>A consumer's IPE includes a ramp or accessible bathroom modification to their privately-owned home.</a:t>
            </a:r>
            <a:endParaRPr lang="en-US" sz="1200" dirty="0"/>
          </a:p>
        </p:txBody>
      </p:sp>
      <p:sp>
        <p:nvSpPr>
          <p:cNvPr id="13" name="Text 11"/>
          <p:cNvSpPr/>
          <p:nvPr/>
        </p:nvSpPr>
        <p:spPr>
          <a:xfrm>
            <a:off x="441407" y="2507374"/>
            <a:ext cx="7905006" cy="411724"/>
          </a:xfrm>
          <a:prstGeom prst="rect">
            <a:avLst/>
          </a:prstGeom>
          <a:noFill/>
          <a:ln/>
        </p:spPr>
        <p:txBody>
          <a:bodyPr wrap="square" rtlCol="0" anchor="ctr"/>
          <a:lstStyle/>
          <a:p>
            <a:pPr marL="182880" indent="-171450">
              <a:buClr>
                <a:srgbClr val="276749"/>
              </a:buClr>
              <a:buSzPct val="100000"/>
              <a:buFont typeface="Wingdings 2" panose="05020102010507070707" pitchFamily="18" charset="2"/>
              <a:buChar char=""/>
            </a:pPr>
            <a:r>
              <a:rPr lang="en-US" sz="1200" dirty="0">
                <a:solidFill>
                  <a:srgbClr val="2D3748"/>
                </a:solidFill>
              </a:rPr>
              <a:t>This is an individual case service expenditure — not an investment in agency-operated infrastructure.</a:t>
            </a:r>
          </a:p>
        </p:txBody>
      </p:sp>
      <p:sp>
        <p:nvSpPr>
          <p:cNvPr id="15" name="Text 13"/>
          <p:cNvSpPr/>
          <p:nvPr/>
        </p:nvSpPr>
        <p:spPr>
          <a:xfrm>
            <a:off x="441407" y="3002150"/>
            <a:ext cx="7706828" cy="301802"/>
          </a:xfrm>
          <a:prstGeom prst="rect">
            <a:avLst/>
          </a:prstGeom>
          <a:noFill/>
          <a:ln/>
        </p:spPr>
        <p:txBody>
          <a:bodyPr wrap="square" rtlCol="0" anchor="ctr"/>
          <a:lstStyle/>
          <a:p>
            <a:pPr marL="182880" indent="-171450">
              <a:buClr>
                <a:srgbClr val="276749"/>
              </a:buClr>
              <a:buSzPct val="100000"/>
              <a:buFont typeface="Wingdings 2" panose="05020102010507070707" pitchFamily="18" charset="2"/>
              <a:buChar char=""/>
            </a:pPr>
            <a:r>
              <a:rPr lang="en-US" sz="1200" dirty="0">
                <a:solidFill>
                  <a:srgbClr val="2D3748"/>
                </a:solidFill>
              </a:rPr>
              <a:t>The Department does not acquire an ongoing programmatic interest in a consumer's private residence.</a:t>
            </a:r>
          </a:p>
        </p:txBody>
      </p:sp>
      <p:sp>
        <p:nvSpPr>
          <p:cNvPr id="17" name="Text 15"/>
          <p:cNvSpPr/>
          <p:nvPr/>
        </p:nvSpPr>
        <p:spPr>
          <a:xfrm>
            <a:off x="441407" y="3387005"/>
            <a:ext cx="7745073" cy="237744"/>
          </a:xfrm>
          <a:prstGeom prst="rect">
            <a:avLst/>
          </a:prstGeom>
          <a:noFill/>
          <a:ln/>
        </p:spPr>
        <p:txBody>
          <a:bodyPr wrap="square" rtlCol="0" anchor="ctr"/>
          <a:lstStyle/>
          <a:p>
            <a:pPr marL="182880" indent="-171450">
              <a:buClr>
                <a:srgbClr val="276749"/>
              </a:buClr>
              <a:buSzPct val="100000"/>
              <a:buFont typeface="Wingdings 2" panose="05020102010507070707" pitchFamily="18" charset="2"/>
              <a:buChar char=""/>
            </a:pPr>
            <a:r>
              <a:rPr lang="en-US" sz="1200" dirty="0">
                <a:solidFill>
                  <a:srgbClr val="2D3748"/>
                </a:solidFill>
              </a:rPr>
              <a:t>No SF-429 reporting required. No NFI recording required.</a:t>
            </a:r>
          </a:p>
        </p:txBody>
      </p:sp>
      <p:sp>
        <p:nvSpPr>
          <p:cNvPr id="18" name="Text 16"/>
          <p:cNvSpPr/>
          <p:nvPr/>
        </p:nvSpPr>
        <p:spPr>
          <a:xfrm>
            <a:off x="365760" y="3635764"/>
            <a:ext cx="8138160" cy="502920"/>
          </a:xfrm>
          <a:prstGeom prst="rect">
            <a:avLst/>
          </a:prstGeom>
          <a:noFill/>
          <a:ln/>
        </p:spPr>
        <p:txBody>
          <a:bodyPr wrap="square" rtlCol="0" anchor="ctr"/>
          <a:lstStyle/>
          <a:p>
            <a:pPr marL="0" indent="0">
              <a:buNone/>
            </a:pPr>
            <a:r>
              <a:rPr lang="en-US" sz="1200" i="1" dirty="0">
                <a:solidFill>
                  <a:srgbClr val="64748B"/>
                </a:solidFill>
              </a:rPr>
              <a:t>ℹ  However, for high-cost modifications, consult your Financial Management Specialist prior to incurring costs.</a:t>
            </a:r>
            <a:endParaRPr lang="en-US" sz="1200" dirty="0"/>
          </a:p>
        </p:txBody>
      </p:sp>
      <p:sp>
        <p:nvSpPr>
          <p:cNvPr id="2" name="Content Placeholder 1">
            <a:extLst>
              <a:ext uri="{FF2B5EF4-FFF2-40B4-BE49-F238E27FC236}">
                <a16:creationId xmlns:a16="http://schemas.microsoft.com/office/drawing/2014/main" id="{31797A2B-A943-CFBB-4119-42230F76C9E4}"/>
              </a:ext>
            </a:extLst>
          </p:cNvPr>
          <p:cNvSpPr>
            <a:spLocks noGrp="1"/>
          </p:cNvSpPr>
          <p:nvPr>
            <p:ph sz="quarter" idx="10"/>
          </p:nvPr>
        </p:nvSpPr>
        <p:spPr/>
        <p:txBody>
          <a:bodyPr/>
          <a:lstStyle/>
          <a:p>
            <a:pPr marL="0" indent="0">
              <a:buNone/>
            </a:pPr>
            <a:r>
              <a:rPr lang="en-US" i="1" dirty="0"/>
              <a:t>Does a home modification on a participant’s individualized plan for</a:t>
            </a:r>
            <a:r>
              <a:rPr lang="en-US" dirty="0"/>
              <a:t> employment (IPE) create a Federal interest?</a:t>
            </a:r>
          </a:p>
          <a:p>
            <a:pPr marL="0" indent="0">
              <a:buNone/>
            </a:pPr>
            <a:r>
              <a:rPr lang="en-US" b="1" dirty="0"/>
              <a:t>Scenario A — Accessibility Modification (Ramp or Bathroom) | GENERALLY, NO FEDERAL INTEREST</a:t>
            </a:r>
          </a:p>
          <a:p>
            <a:r>
              <a:rPr lang="en-US" dirty="0"/>
              <a:t>A consumer's IPE includes a ramp or accessible bathroom modification to their privately-owned home.</a:t>
            </a:r>
          </a:p>
          <a:p>
            <a:r>
              <a:rPr lang="en-US" dirty="0"/>
              <a:t>This is an individual case service expenditure — not an investment in agency-operated infrastructure.</a:t>
            </a:r>
          </a:p>
          <a:p>
            <a:r>
              <a:rPr lang="en-US" dirty="0"/>
              <a:t>The Department does not acquire an ongoing programmatic interest in a consumer's private residence.</a:t>
            </a:r>
          </a:p>
          <a:p>
            <a:r>
              <a:rPr lang="en-US" dirty="0"/>
              <a:t>No SF-429 reporting required. No NFI recording required.</a:t>
            </a:r>
          </a:p>
          <a:p>
            <a:pPr marL="0" indent="0">
              <a:buNone/>
            </a:pPr>
            <a:r>
              <a:rPr lang="en-US" dirty="0"/>
              <a:t>ℹ However, for high-cost modifications, consult your Financial Management Specialist prior to incurring costs.</a:t>
            </a: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C7386-AEEA-B6B3-CCAF-7E266F1CE65A}"/>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C4B27F36-06CB-7455-43D1-CE3EC596083E}"/>
              </a:ext>
              <a:ext uri="{C183D7F6-B498-43B3-948B-1728B52AA6E4}">
                <adec:decorative xmlns:adec="http://schemas.microsoft.com/office/drawing/2017/decorative" val="1"/>
              </a:ext>
            </a:extLst>
          </p:cNvPr>
          <p:cNvGrpSpPr/>
          <p:nvPr/>
        </p:nvGrpSpPr>
        <p:grpSpPr>
          <a:xfrm>
            <a:off x="292608" y="1299651"/>
            <a:ext cx="8439912" cy="3380970"/>
            <a:chOff x="292608" y="1299651"/>
            <a:chExt cx="8439912" cy="3380970"/>
          </a:xfrm>
        </p:grpSpPr>
        <p:sp>
          <p:nvSpPr>
            <p:cNvPr id="61" name="Shape 17">
              <a:extLst>
                <a:ext uri="{FF2B5EF4-FFF2-40B4-BE49-F238E27FC236}">
                  <a16:creationId xmlns:a16="http://schemas.microsoft.com/office/drawing/2014/main" id="{5D6DDC45-31BC-3476-EEDA-3FCCB4E3D8DB}"/>
                </a:ext>
                <a:ext uri="{C183D7F6-B498-43B3-948B-1728B52AA6E4}">
                  <adec:decorative xmlns:adec="http://schemas.microsoft.com/office/drawing/2017/decorative" val="1"/>
                </a:ext>
              </a:extLst>
            </p:cNvPr>
            <p:cNvSpPr/>
            <p:nvPr/>
          </p:nvSpPr>
          <p:spPr>
            <a:xfrm>
              <a:off x="292608" y="1299651"/>
              <a:ext cx="8412480" cy="1600200"/>
            </a:xfrm>
            <a:prstGeom prst="rect">
              <a:avLst/>
            </a:prstGeom>
            <a:solidFill>
              <a:srgbClr val="DDE8F5"/>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sp>
          <p:nvSpPr>
            <p:cNvPr id="32" name="Shape 17">
              <a:extLst>
                <a:ext uri="{FF2B5EF4-FFF2-40B4-BE49-F238E27FC236}">
                  <a16:creationId xmlns:a16="http://schemas.microsoft.com/office/drawing/2014/main" id="{7FCAAADB-BA37-B883-E78B-63AACB54272A}"/>
                </a:ext>
                <a:ext uri="{C183D7F6-B498-43B3-948B-1728B52AA6E4}">
                  <adec:decorative xmlns:adec="http://schemas.microsoft.com/office/drawing/2017/decorative" val="1"/>
                </a:ext>
              </a:extLst>
            </p:cNvPr>
            <p:cNvSpPr/>
            <p:nvPr/>
          </p:nvSpPr>
          <p:spPr>
            <a:xfrm>
              <a:off x="320040" y="3080421"/>
              <a:ext cx="8412480" cy="1600200"/>
            </a:xfrm>
            <a:prstGeom prst="rect">
              <a:avLst/>
            </a:prstGeom>
            <a:solidFill>
              <a:srgbClr val="DDE8F5"/>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sp>
          <p:nvSpPr>
            <p:cNvPr id="41" name="Shape 22">
              <a:extLst>
                <a:ext uri="{FF2B5EF4-FFF2-40B4-BE49-F238E27FC236}">
                  <a16:creationId xmlns:a16="http://schemas.microsoft.com/office/drawing/2014/main" id="{BAA07347-99E5-C195-58D0-72D579968511}"/>
                </a:ext>
                <a:ext uri="{C183D7F6-B498-43B3-948B-1728B52AA6E4}">
                  <adec:decorative xmlns:adec="http://schemas.microsoft.com/office/drawing/2017/decorative" val="1"/>
                </a:ext>
              </a:extLst>
            </p:cNvPr>
            <p:cNvSpPr/>
            <p:nvPr/>
          </p:nvSpPr>
          <p:spPr>
            <a:xfrm>
              <a:off x="502920" y="3597057"/>
              <a:ext cx="109728" cy="109728"/>
            </a:xfrm>
            <a:prstGeom prst="ellipse">
              <a:avLst/>
            </a:prstGeom>
            <a:solidFill>
              <a:srgbClr val="C8992A"/>
            </a:solidFill>
            <a:ln w="12700">
              <a:solidFill>
                <a:srgbClr val="C8992A"/>
              </a:solidFill>
              <a:prstDash val="solid"/>
            </a:ln>
          </p:spPr>
          <p:txBody>
            <a:bodyPr/>
            <a:lstStyle/>
            <a:p>
              <a:endParaRPr lang="en-US"/>
            </a:p>
          </p:txBody>
        </p:sp>
        <p:sp>
          <p:nvSpPr>
            <p:cNvPr id="43" name="Shape 24">
              <a:extLst>
                <a:ext uri="{FF2B5EF4-FFF2-40B4-BE49-F238E27FC236}">
                  <a16:creationId xmlns:a16="http://schemas.microsoft.com/office/drawing/2014/main" id="{FAE26346-4098-0F30-EE6D-77793B7E9F15}"/>
                </a:ext>
                <a:ext uri="{C183D7F6-B498-43B3-948B-1728B52AA6E4}">
                  <adec:decorative xmlns:adec="http://schemas.microsoft.com/office/drawing/2017/decorative" val="1"/>
                </a:ext>
              </a:extLst>
            </p:cNvPr>
            <p:cNvSpPr/>
            <p:nvPr/>
          </p:nvSpPr>
          <p:spPr>
            <a:xfrm>
              <a:off x="502920" y="4152369"/>
              <a:ext cx="109728" cy="109728"/>
            </a:xfrm>
            <a:prstGeom prst="ellipse">
              <a:avLst/>
            </a:prstGeom>
            <a:solidFill>
              <a:srgbClr val="C8992A"/>
            </a:solidFill>
            <a:ln w="12700">
              <a:solidFill>
                <a:srgbClr val="C8992A"/>
              </a:solidFill>
              <a:prstDash val="solid"/>
            </a:ln>
          </p:spPr>
          <p:txBody>
            <a:bodyPr/>
            <a:lstStyle/>
            <a:p>
              <a:endParaRPr lang="en-US"/>
            </a:p>
          </p:txBody>
        </p:sp>
        <p:sp>
          <p:nvSpPr>
            <p:cNvPr id="45" name="Shape 26">
              <a:extLst>
                <a:ext uri="{FF2B5EF4-FFF2-40B4-BE49-F238E27FC236}">
                  <a16:creationId xmlns:a16="http://schemas.microsoft.com/office/drawing/2014/main" id="{0B5E2DBD-9004-6332-4CDA-92656356269C}"/>
                </a:ext>
                <a:ext uri="{C183D7F6-B498-43B3-948B-1728B52AA6E4}">
                  <adec:decorative xmlns:adec="http://schemas.microsoft.com/office/drawing/2017/decorative" val="1"/>
                </a:ext>
              </a:extLst>
            </p:cNvPr>
            <p:cNvSpPr/>
            <p:nvPr/>
          </p:nvSpPr>
          <p:spPr>
            <a:xfrm>
              <a:off x="4727448" y="3550312"/>
              <a:ext cx="109728" cy="109728"/>
            </a:xfrm>
            <a:prstGeom prst="ellipse">
              <a:avLst/>
            </a:prstGeom>
            <a:solidFill>
              <a:srgbClr val="C8992A"/>
            </a:solidFill>
            <a:ln w="12700">
              <a:solidFill>
                <a:srgbClr val="C8992A"/>
              </a:solidFill>
              <a:prstDash val="solid"/>
            </a:ln>
          </p:spPr>
          <p:txBody>
            <a:bodyPr/>
            <a:lstStyle/>
            <a:p>
              <a:endParaRPr lang="en-US"/>
            </a:p>
          </p:txBody>
        </p:sp>
        <p:sp>
          <p:nvSpPr>
            <p:cNvPr id="47" name="Shape 28">
              <a:extLst>
                <a:ext uri="{FF2B5EF4-FFF2-40B4-BE49-F238E27FC236}">
                  <a16:creationId xmlns:a16="http://schemas.microsoft.com/office/drawing/2014/main" id="{3C866D02-4D17-80E4-2505-D703BD899BA5}"/>
                </a:ext>
                <a:ext uri="{C183D7F6-B498-43B3-948B-1728B52AA6E4}">
                  <adec:decorative xmlns:adec="http://schemas.microsoft.com/office/drawing/2017/decorative" val="1"/>
                </a:ext>
              </a:extLst>
            </p:cNvPr>
            <p:cNvSpPr/>
            <p:nvPr/>
          </p:nvSpPr>
          <p:spPr>
            <a:xfrm>
              <a:off x="4727448" y="4032066"/>
              <a:ext cx="109728" cy="109728"/>
            </a:xfrm>
            <a:prstGeom prst="ellipse">
              <a:avLst/>
            </a:prstGeom>
            <a:solidFill>
              <a:srgbClr val="C8992A"/>
            </a:solidFill>
            <a:ln w="12700">
              <a:solidFill>
                <a:srgbClr val="C8992A"/>
              </a:solidFill>
              <a:prstDash val="solid"/>
            </a:ln>
          </p:spPr>
          <p:txBody>
            <a:bodyPr/>
            <a:lstStyle/>
            <a:p>
              <a:endParaRPr lang="en-US"/>
            </a:p>
          </p:txBody>
        </p:sp>
        <p:sp>
          <p:nvSpPr>
            <p:cNvPr id="49" name="Shape 28">
              <a:extLst>
                <a:ext uri="{FF2B5EF4-FFF2-40B4-BE49-F238E27FC236}">
                  <a16:creationId xmlns:a16="http://schemas.microsoft.com/office/drawing/2014/main" id="{53F53AF1-89F0-A1D9-405F-E5F4615FD227}"/>
                </a:ext>
                <a:ext uri="{C183D7F6-B498-43B3-948B-1728B52AA6E4}">
                  <adec:decorative xmlns:adec="http://schemas.microsoft.com/office/drawing/2017/decorative" val="1"/>
                </a:ext>
              </a:extLst>
            </p:cNvPr>
            <p:cNvSpPr/>
            <p:nvPr/>
          </p:nvSpPr>
          <p:spPr>
            <a:xfrm>
              <a:off x="4727448" y="4415457"/>
              <a:ext cx="109728" cy="109728"/>
            </a:xfrm>
            <a:prstGeom prst="ellipse">
              <a:avLst/>
            </a:prstGeom>
            <a:solidFill>
              <a:srgbClr val="C8992A"/>
            </a:solidFill>
            <a:ln w="12700">
              <a:solidFill>
                <a:srgbClr val="C8992A"/>
              </a:solidFill>
              <a:prstDash val="solid"/>
            </a:ln>
          </p:spPr>
          <p:txBody>
            <a:bodyPr/>
            <a:lstStyle/>
            <a:p>
              <a:endParaRPr lang="en-US"/>
            </a:p>
          </p:txBody>
        </p:sp>
        <p:sp>
          <p:nvSpPr>
            <p:cNvPr id="66" name="Shape 22">
              <a:extLst>
                <a:ext uri="{FF2B5EF4-FFF2-40B4-BE49-F238E27FC236}">
                  <a16:creationId xmlns:a16="http://schemas.microsoft.com/office/drawing/2014/main" id="{75262CB0-DB87-1052-DD26-5851E1855739}"/>
                </a:ext>
                <a:ext uri="{C183D7F6-B498-43B3-948B-1728B52AA6E4}">
                  <adec:decorative xmlns:adec="http://schemas.microsoft.com/office/drawing/2017/decorative" val="1"/>
                </a:ext>
              </a:extLst>
            </p:cNvPr>
            <p:cNvSpPr/>
            <p:nvPr/>
          </p:nvSpPr>
          <p:spPr>
            <a:xfrm>
              <a:off x="475488" y="1816287"/>
              <a:ext cx="109728" cy="109728"/>
            </a:xfrm>
            <a:prstGeom prst="ellipse">
              <a:avLst/>
            </a:prstGeom>
            <a:solidFill>
              <a:srgbClr val="C8992A"/>
            </a:solidFill>
            <a:ln w="12700">
              <a:solidFill>
                <a:srgbClr val="C8992A"/>
              </a:solidFill>
              <a:prstDash val="solid"/>
            </a:ln>
          </p:spPr>
          <p:txBody>
            <a:bodyPr/>
            <a:lstStyle/>
            <a:p>
              <a:endParaRPr lang="en-US"/>
            </a:p>
          </p:txBody>
        </p:sp>
        <p:sp>
          <p:nvSpPr>
            <p:cNvPr id="68" name="Shape 24">
              <a:extLst>
                <a:ext uri="{FF2B5EF4-FFF2-40B4-BE49-F238E27FC236}">
                  <a16:creationId xmlns:a16="http://schemas.microsoft.com/office/drawing/2014/main" id="{3BA24B0F-9ABE-A471-F900-F31FB7F9FD7E}"/>
                </a:ext>
                <a:ext uri="{C183D7F6-B498-43B3-948B-1728B52AA6E4}">
                  <adec:decorative xmlns:adec="http://schemas.microsoft.com/office/drawing/2017/decorative" val="1"/>
                </a:ext>
              </a:extLst>
            </p:cNvPr>
            <p:cNvSpPr/>
            <p:nvPr/>
          </p:nvSpPr>
          <p:spPr>
            <a:xfrm>
              <a:off x="475488" y="2371599"/>
              <a:ext cx="109728" cy="109728"/>
            </a:xfrm>
            <a:prstGeom prst="ellipse">
              <a:avLst/>
            </a:prstGeom>
            <a:solidFill>
              <a:srgbClr val="C8992A"/>
            </a:solidFill>
            <a:ln w="12700">
              <a:solidFill>
                <a:srgbClr val="C8992A"/>
              </a:solidFill>
              <a:prstDash val="solid"/>
            </a:ln>
          </p:spPr>
          <p:txBody>
            <a:bodyPr/>
            <a:lstStyle/>
            <a:p>
              <a:endParaRPr lang="en-US"/>
            </a:p>
          </p:txBody>
        </p:sp>
        <p:sp>
          <p:nvSpPr>
            <p:cNvPr id="70" name="Shape 26">
              <a:extLst>
                <a:ext uri="{FF2B5EF4-FFF2-40B4-BE49-F238E27FC236}">
                  <a16:creationId xmlns:a16="http://schemas.microsoft.com/office/drawing/2014/main" id="{23DD093C-8C12-12F7-D0B8-1ADBF1E1CAAF}"/>
                </a:ext>
                <a:ext uri="{C183D7F6-B498-43B3-948B-1728B52AA6E4}">
                  <adec:decorative xmlns:adec="http://schemas.microsoft.com/office/drawing/2017/decorative" val="1"/>
                </a:ext>
              </a:extLst>
            </p:cNvPr>
            <p:cNvSpPr/>
            <p:nvPr/>
          </p:nvSpPr>
          <p:spPr>
            <a:xfrm>
              <a:off x="4700016" y="1769542"/>
              <a:ext cx="109728" cy="109728"/>
            </a:xfrm>
            <a:prstGeom prst="ellipse">
              <a:avLst/>
            </a:prstGeom>
            <a:solidFill>
              <a:srgbClr val="C8992A"/>
            </a:solidFill>
            <a:ln w="12700">
              <a:solidFill>
                <a:srgbClr val="C8992A"/>
              </a:solidFill>
              <a:prstDash val="solid"/>
            </a:ln>
          </p:spPr>
          <p:txBody>
            <a:bodyPr/>
            <a:lstStyle/>
            <a:p>
              <a:endParaRPr lang="en-US"/>
            </a:p>
          </p:txBody>
        </p:sp>
        <p:sp>
          <p:nvSpPr>
            <p:cNvPr id="72" name="Shape 28">
              <a:extLst>
                <a:ext uri="{FF2B5EF4-FFF2-40B4-BE49-F238E27FC236}">
                  <a16:creationId xmlns:a16="http://schemas.microsoft.com/office/drawing/2014/main" id="{C3889DFB-DD76-D8A0-B34D-8E22655C869F}"/>
                </a:ext>
                <a:ext uri="{C183D7F6-B498-43B3-948B-1728B52AA6E4}">
                  <adec:decorative xmlns:adec="http://schemas.microsoft.com/office/drawing/2017/decorative" val="1"/>
                </a:ext>
              </a:extLst>
            </p:cNvPr>
            <p:cNvSpPr/>
            <p:nvPr/>
          </p:nvSpPr>
          <p:spPr>
            <a:xfrm>
              <a:off x="4700016" y="2251296"/>
              <a:ext cx="109728" cy="109728"/>
            </a:xfrm>
            <a:prstGeom prst="ellipse">
              <a:avLst/>
            </a:prstGeom>
            <a:solidFill>
              <a:srgbClr val="C8992A"/>
            </a:solidFill>
            <a:ln w="12700">
              <a:solidFill>
                <a:srgbClr val="C8992A"/>
              </a:solidFill>
              <a:prstDash val="solid"/>
            </a:ln>
          </p:spPr>
          <p:txBody>
            <a:bodyPr/>
            <a:lstStyle/>
            <a:p>
              <a:endParaRPr lang="en-US"/>
            </a:p>
          </p:txBody>
        </p:sp>
        <p:sp>
          <p:nvSpPr>
            <p:cNvPr id="74" name="Shape 28">
              <a:extLst>
                <a:ext uri="{FF2B5EF4-FFF2-40B4-BE49-F238E27FC236}">
                  <a16:creationId xmlns:a16="http://schemas.microsoft.com/office/drawing/2014/main" id="{B431D85B-BF8E-C357-E4B7-0C6AC7E8055B}"/>
                </a:ext>
                <a:ext uri="{C183D7F6-B498-43B3-948B-1728B52AA6E4}">
                  <adec:decorative xmlns:adec="http://schemas.microsoft.com/office/drawing/2017/decorative" val="1"/>
                </a:ext>
              </a:extLst>
            </p:cNvPr>
            <p:cNvSpPr/>
            <p:nvPr/>
          </p:nvSpPr>
          <p:spPr>
            <a:xfrm>
              <a:off x="4700016" y="2634687"/>
              <a:ext cx="109728" cy="109728"/>
            </a:xfrm>
            <a:prstGeom prst="ellipse">
              <a:avLst/>
            </a:prstGeom>
            <a:solidFill>
              <a:srgbClr val="C8992A"/>
            </a:solidFill>
            <a:ln w="12700">
              <a:solidFill>
                <a:srgbClr val="C8992A"/>
              </a:solidFill>
              <a:prstDash val="solid"/>
            </a:ln>
          </p:spPr>
          <p:txBody>
            <a:bodyPr/>
            <a:lstStyle/>
            <a:p>
              <a:endParaRPr lang="en-US"/>
            </a:p>
          </p:txBody>
        </p:sp>
      </p:grpSp>
      <p:sp>
        <p:nvSpPr>
          <p:cNvPr id="7" name="Title 6">
            <a:extLst>
              <a:ext uri="{FF2B5EF4-FFF2-40B4-BE49-F238E27FC236}">
                <a16:creationId xmlns:a16="http://schemas.microsoft.com/office/drawing/2014/main" id="{AF50EFBF-0F28-C27F-BA45-F19DDD3E9B3A}"/>
              </a:ext>
            </a:extLst>
          </p:cNvPr>
          <p:cNvSpPr>
            <a:spLocks noGrp="1"/>
          </p:cNvSpPr>
          <p:nvPr>
            <p:ph type="title"/>
          </p:nvPr>
        </p:nvSpPr>
        <p:spPr/>
        <p:txBody>
          <a:bodyPr/>
          <a:lstStyle/>
          <a:p>
            <a:r>
              <a:rPr lang="en-US" sz="2400" dirty="0"/>
              <a:t>Discussion: Modifications Under IPE &amp; Federal Interest </a:t>
            </a:r>
            <a:r>
              <a:rPr lang="en-US" sz="1600" b="0" i="1" dirty="0"/>
              <a:t>(continued)</a:t>
            </a:r>
            <a:endParaRPr lang="en-US" sz="2400" b="0" i="1" dirty="0"/>
          </a:p>
        </p:txBody>
      </p:sp>
      <p:sp>
        <p:nvSpPr>
          <p:cNvPr id="4" name="Text 2">
            <a:extLst>
              <a:ext uri="{FF2B5EF4-FFF2-40B4-BE49-F238E27FC236}">
                <a16:creationId xmlns:a16="http://schemas.microsoft.com/office/drawing/2014/main" id="{0D9C2BD9-0971-B37E-D935-F9F1074DC28F}"/>
              </a:ext>
            </a:extLst>
          </p:cNvPr>
          <p:cNvSpPr/>
          <p:nvPr/>
        </p:nvSpPr>
        <p:spPr>
          <a:xfrm>
            <a:off x="365760" y="914400"/>
            <a:ext cx="8412480" cy="347472"/>
          </a:xfrm>
          <a:prstGeom prst="rect">
            <a:avLst/>
          </a:prstGeom>
          <a:noFill/>
          <a:ln/>
        </p:spPr>
        <p:txBody>
          <a:bodyPr wrap="square" rtlCol="0" anchor="ctr"/>
          <a:lstStyle/>
          <a:p>
            <a:pPr marL="0" indent="0">
              <a:buNone/>
            </a:pPr>
            <a:r>
              <a:rPr lang="en-US" sz="1600" i="1">
                <a:solidFill>
                  <a:srgbClr val="64748B"/>
                </a:solidFill>
              </a:rPr>
              <a:t>Do modifications to a home or property on a participant’s IPE create a Federal interest?</a:t>
            </a:r>
            <a:endParaRPr lang="en-US" sz="1600"/>
          </a:p>
        </p:txBody>
      </p:sp>
      <p:sp>
        <p:nvSpPr>
          <p:cNvPr id="63" name="Text 19">
            <a:extLst>
              <a:ext uri="{FF2B5EF4-FFF2-40B4-BE49-F238E27FC236}">
                <a16:creationId xmlns:a16="http://schemas.microsoft.com/office/drawing/2014/main" id="{56F23372-9E96-8E4E-FEB8-FEA34E7F6AAB}"/>
              </a:ext>
            </a:extLst>
          </p:cNvPr>
          <p:cNvSpPr/>
          <p:nvPr/>
        </p:nvSpPr>
        <p:spPr>
          <a:xfrm>
            <a:off x="289560" y="1318308"/>
            <a:ext cx="8442960" cy="347472"/>
          </a:xfrm>
          <a:prstGeom prst="rect">
            <a:avLst/>
          </a:prstGeom>
          <a:solidFill>
            <a:srgbClr val="7B3B00"/>
          </a:solidFill>
          <a:ln/>
        </p:spPr>
        <p:txBody>
          <a:bodyPr wrap="square" rtlCol="0" anchor="ctr"/>
          <a:lstStyle/>
          <a:p>
            <a:pPr marL="0" indent="0">
              <a:buNone/>
            </a:pPr>
            <a:r>
              <a:rPr lang="en-US" sz="1150" b="1">
                <a:solidFill>
                  <a:srgbClr val="FFFFFF"/>
                </a:solidFill>
              </a:rPr>
              <a:t>Scenario B — Structural Addition for In-Home Business (e.g., Barber) under IPE</a:t>
            </a:r>
            <a:endParaRPr lang="en-US" sz="1150"/>
          </a:p>
        </p:txBody>
      </p:sp>
      <p:sp>
        <p:nvSpPr>
          <p:cNvPr id="10" name="Text 21">
            <a:extLst>
              <a:ext uri="{FF2B5EF4-FFF2-40B4-BE49-F238E27FC236}">
                <a16:creationId xmlns:a16="http://schemas.microsoft.com/office/drawing/2014/main" id="{C2FE7C95-37D8-2642-B84F-DEF638823429}"/>
              </a:ext>
            </a:extLst>
          </p:cNvPr>
          <p:cNvSpPr/>
          <p:nvPr/>
        </p:nvSpPr>
        <p:spPr>
          <a:xfrm>
            <a:off x="6668688" y="1364028"/>
            <a:ext cx="2011680" cy="256032"/>
          </a:xfrm>
          <a:prstGeom prst="rect">
            <a:avLst/>
          </a:prstGeom>
          <a:solidFill>
            <a:schemeClr val="bg1"/>
          </a:solidFill>
          <a:ln/>
        </p:spPr>
        <p:txBody>
          <a:bodyPr wrap="square" rtlCol="0" anchor="ctr"/>
          <a:lstStyle/>
          <a:p>
            <a:pPr marL="0" indent="0" algn="ctr">
              <a:buNone/>
            </a:pPr>
            <a:r>
              <a:rPr lang="en-US" sz="900" b="1" dirty="0">
                <a:solidFill>
                  <a:srgbClr val="7F3F00"/>
                </a:solidFill>
              </a:rPr>
              <a:t>CONSULT RSA — PRIOR APPROVAL LIKELY &amp; SF-429 Reporting Required</a:t>
            </a:r>
            <a:endParaRPr lang="en-US" sz="900" dirty="0">
              <a:solidFill>
                <a:srgbClr val="7F3F00"/>
              </a:solidFill>
            </a:endParaRPr>
          </a:p>
        </p:txBody>
      </p:sp>
      <p:sp>
        <p:nvSpPr>
          <p:cNvPr id="67" name="Text 23">
            <a:extLst>
              <a:ext uri="{FF2B5EF4-FFF2-40B4-BE49-F238E27FC236}">
                <a16:creationId xmlns:a16="http://schemas.microsoft.com/office/drawing/2014/main" id="{E8E5CB5B-B1DB-71A7-4B95-6ADDA51C9995}"/>
              </a:ext>
            </a:extLst>
          </p:cNvPr>
          <p:cNvSpPr/>
          <p:nvPr/>
        </p:nvSpPr>
        <p:spPr>
          <a:xfrm>
            <a:off x="658368" y="1788854"/>
            <a:ext cx="3840480" cy="383553"/>
          </a:xfrm>
          <a:prstGeom prst="rect">
            <a:avLst/>
          </a:prstGeom>
          <a:noFill/>
          <a:ln/>
        </p:spPr>
        <p:txBody>
          <a:bodyPr wrap="square" rtlCol="0" anchor="ctr"/>
          <a:lstStyle/>
          <a:p>
            <a:pPr marL="0" indent="0">
              <a:buNone/>
            </a:pPr>
            <a:r>
              <a:rPr lang="en-US" sz="1200" dirty="0">
                <a:solidFill>
                  <a:srgbClr val="2D3748"/>
                </a:solidFill>
              </a:rPr>
              <a:t>A consumer's IPE includes a structural addition to their home to establish a self-employment barber business.</a:t>
            </a:r>
            <a:endParaRPr lang="en-US" sz="1200" dirty="0"/>
          </a:p>
        </p:txBody>
      </p:sp>
      <p:sp>
        <p:nvSpPr>
          <p:cNvPr id="69" name="Text 25">
            <a:extLst>
              <a:ext uri="{FF2B5EF4-FFF2-40B4-BE49-F238E27FC236}">
                <a16:creationId xmlns:a16="http://schemas.microsoft.com/office/drawing/2014/main" id="{5C9A8562-DABB-ED8B-7F7F-8A40BF873787}"/>
              </a:ext>
            </a:extLst>
          </p:cNvPr>
          <p:cNvSpPr/>
          <p:nvPr/>
        </p:nvSpPr>
        <p:spPr>
          <a:xfrm>
            <a:off x="658368" y="2295978"/>
            <a:ext cx="3840480" cy="576441"/>
          </a:xfrm>
          <a:prstGeom prst="rect">
            <a:avLst/>
          </a:prstGeom>
          <a:noFill/>
          <a:ln/>
        </p:spPr>
        <p:txBody>
          <a:bodyPr wrap="square" rtlCol="0" anchor="ctr"/>
          <a:lstStyle/>
          <a:p>
            <a:pPr marL="0" indent="0">
              <a:buNone/>
            </a:pPr>
            <a:r>
              <a:rPr lang="en-US" sz="1200" dirty="0">
                <a:solidFill>
                  <a:srgbClr val="2D3748"/>
                </a:solidFill>
              </a:rPr>
              <a:t>Under 34 CFR § 361.48(b), VR may fund costs for participants pursuing self-employment or small business operations.</a:t>
            </a:r>
            <a:endParaRPr lang="en-US" sz="1200" dirty="0"/>
          </a:p>
        </p:txBody>
      </p:sp>
      <p:sp>
        <p:nvSpPr>
          <p:cNvPr id="71" name="Text 27">
            <a:extLst>
              <a:ext uri="{FF2B5EF4-FFF2-40B4-BE49-F238E27FC236}">
                <a16:creationId xmlns:a16="http://schemas.microsoft.com/office/drawing/2014/main" id="{6E893BC2-E155-B11F-DE50-9304D1EBDD15}"/>
              </a:ext>
            </a:extLst>
          </p:cNvPr>
          <p:cNvSpPr/>
          <p:nvPr/>
        </p:nvSpPr>
        <p:spPr>
          <a:xfrm>
            <a:off x="4846320" y="1635924"/>
            <a:ext cx="3840480" cy="556551"/>
          </a:xfrm>
          <a:prstGeom prst="rect">
            <a:avLst/>
          </a:prstGeom>
          <a:noFill/>
          <a:ln/>
        </p:spPr>
        <p:txBody>
          <a:bodyPr wrap="square" rtlCol="0" anchor="ctr"/>
          <a:lstStyle/>
          <a:p>
            <a:pPr marL="0" indent="0">
              <a:buNone/>
            </a:pPr>
            <a:r>
              <a:rPr lang="en-US" sz="1200">
                <a:solidFill>
                  <a:srgbClr val="2D3748"/>
                </a:solidFill>
              </a:rPr>
              <a:t>This type of capital construction may require prior written RSA approval before costs are incurred.</a:t>
            </a:r>
            <a:endParaRPr lang="en-US" sz="1200"/>
          </a:p>
        </p:txBody>
      </p:sp>
      <p:sp>
        <p:nvSpPr>
          <p:cNvPr id="75" name="Text 27">
            <a:extLst>
              <a:ext uri="{FF2B5EF4-FFF2-40B4-BE49-F238E27FC236}">
                <a16:creationId xmlns:a16="http://schemas.microsoft.com/office/drawing/2014/main" id="{03F4B554-6BC4-A09B-B6B6-3DB1FC8935DD}"/>
              </a:ext>
            </a:extLst>
          </p:cNvPr>
          <p:cNvSpPr/>
          <p:nvPr/>
        </p:nvSpPr>
        <p:spPr>
          <a:xfrm>
            <a:off x="4867656" y="2173548"/>
            <a:ext cx="3840480" cy="418467"/>
          </a:xfrm>
          <a:prstGeom prst="rect">
            <a:avLst/>
          </a:prstGeom>
          <a:noFill/>
          <a:ln/>
        </p:spPr>
        <p:txBody>
          <a:bodyPr wrap="square" rtlCol="0" anchor="ctr"/>
          <a:lstStyle/>
          <a:p>
            <a:r>
              <a:rPr lang="en-US" sz="1200" dirty="0">
                <a:solidFill>
                  <a:srgbClr val="2D3748"/>
                </a:solidFill>
              </a:rPr>
              <a:t>Likely does create an agency-level Federal interest but consult your RSA Financial Management Specialist.</a:t>
            </a:r>
            <a:endParaRPr lang="en-US" sz="1200" dirty="0"/>
          </a:p>
        </p:txBody>
      </p:sp>
      <p:sp>
        <p:nvSpPr>
          <p:cNvPr id="73" name="Text 15">
            <a:extLst>
              <a:ext uri="{FF2B5EF4-FFF2-40B4-BE49-F238E27FC236}">
                <a16:creationId xmlns:a16="http://schemas.microsoft.com/office/drawing/2014/main" id="{B5633DAA-22B6-1E7A-65AC-D0983755B194}"/>
              </a:ext>
            </a:extLst>
          </p:cNvPr>
          <p:cNvSpPr/>
          <p:nvPr/>
        </p:nvSpPr>
        <p:spPr>
          <a:xfrm>
            <a:off x="4864608" y="2578553"/>
            <a:ext cx="3749040" cy="237744"/>
          </a:xfrm>
          <a:prstGeom prst="rect">
            <a:avLst/>
          </a:prstGeom>
          <a:noFill/>
          <a:ln/>
        </p:spPr>
        <p:txBody>
          <a:bodyPr wrap="square" rtlCol="0" anchor="ctr"/>
          <a:lstStyle/>
          <a:p>
            <a:pPr marL="0" indent="0">
              <a:buNone/>
            </a:pPr>
            <a:r>
              <a:rPr lang="en-US" sz="1200">
                <a:solidFill>
                  <a:srgbClr val="2D3748"/>
                </a:solidFill>
              </a:rPr>
              <a:t>SF-429 reporting required. No NFI recording required.</a:t>
            </a:r>
            <a:endParaRPr lang="en-US" sz="1200"/>
          </a:p>
        </p:txBody>
      </p:sp>
      <p:sp>
        <p:nvSpPr>
          <p:cNvPr id="38" name="Text 19">
            <a:extLst>
              <a:ext uri="{FF2B5EF4-FFF2-40B4-BE49-F238E27FC236}">
                <a16:creationId xmlns:a16="http://schemas.microsoft.com/office/drawing/2014/main" id="{32F5EA19-E4F4-A8CA-33F7-A864A798A3B4}"/>
              </a:ext>
            </a:extLst>
          </p:cNvPr>
          <p:cNvSpPr/>
          <p:nvPr/>
        </p:nvSpPr>
        <p:spPr>
          <a:xfrm>
            <a:off x="316992" y="3099078"/>
            <a:ext cx="8412480" cy="347472"/>
          </a:xfrm>
          <a:prstGeom prst="rect">
            <a:avLst/>
          </a:prstGeom>
          <a:solidFill>
            <a:srgbClr val="7B3B00"/>
          </a:solidFill>
          <a:ln/>
        </p:spPr>
        <p:txBody>
          <a:bodyPr wrap="square" rtlCol="0" anchor="ctr"/>
          <a:lstStyle/>
          <a:p>
            <a:pPr marL="0" indent="0">
              <a:buNone/>
            </a:pPr>
            <a:r>
              <a:rPr lang="en-US" sz="1150" b="1" dirty="0">
                <a:solidFill>
                  <a:srgbClr val="FFFFFF"/>
                </a:solidFill>
              </a:rPr>
              <a:t>Scenario C — Structural Addition in Leased Space for Business (e.g., Barber) under IPE</a:t>
            </a:r>
            <a:endParaRPr lang="en-US" sz="1150" dirty="0"/>
          </a:p>
        </p:txBody>
      </p:sp>
      <p:sp>
        <p:nvSpPr>
          <p:cNvPr id="9" name="Text 21">
            <a:extLst>
              <a:ext uri="{FF2B5EF4-FFF2-40B4-BE49-F238E27FC236}">
                <a16:creationId xmlns:a16="http://schemas.microsoft.com/office/drawing/2014/main" id="{688882BD-179E-691A-358D-C08A5B0B57F2}"/>
              </a:ext>
            </a:extLst>
          </p:cNvPr>
          <p:cNvSpPr/>
          <p:nvPr/>
        </p:nvSpPr>
        <p:spPr>
          <a:xfrm>
            <a:off x="6668688" y="3144798"/>
            <a:ext cx="2011680" cy="256032"/>
          </a:xfrm>
          <a:prstGeom prst="rect">
            <a:avLst/>
          </a:prstGeom>
          <a:solidFill>
            <a:schemeClr val="bg1"/>
          </a:solidFill>
          <a:ln/>
        </p:spPr>
        <p:txBody>
          <a:bodyPr wrap="square" rtlCol="0" anchor="ctr"/>
          <a:lstStyle/>
          <a:p>
            <a:pPr marL="0" indent="0" algn="ctr">
              <a:buNone/>
            </a:pPr>
            <a:r>
              <a:rPr lang="en-US" sz="900" b="1" dirty="0">
                <a:solidFill>
                  <a:srgbClr val="7F3F00"/>
                </a:solidFill>
              </a:rPr>
              <a:t>CONSULT RSA — PRIOR APPROVAL LIKELY &amp; SF-429 Reporting Required</a:t>
            </a:r>
            <a:endParaRPr lang="en-US" sz="900" dirty="0">
              <a:solidFill>
                <a:srgbClr val="7F3F00"/>
              </a:solidFill>
            </a:endParaRPr>
          </a:p>
        </p:txBody>
      </p:sp>
      <p:sp>
        <p:nvSpPr>
          <p:cNvPr id="42" name="Text 23">
            <a:extLst>
              <a:ext uri="{FF2B5EF4-FFF2-40B4-BE49-F238E27FC236}">
                <a16:creationId xmlns:a16="http://schemas.microsoft.com/office/drawing/2014/main" id="{2A204703-B79F-8521-63D9-41F0CC2DE307}"/>
              </a:ext>
            </a:extLst>
          </p:cNvPr>
          <p:cNvSpPr/>
          <p:nvPr/>
        </p:nvSpPr>
        <p:spPr>
          <a:xfrm>
            <a:off x="685800" y="3569624"/>
            <a:ext cx="3840480" cy="383553"/>
          </a:xfrm>
          <a:prstGeom prst="rect">
            <a:avLst/>
          </a:prstGeom>
          <a:noFill/>
          <a:ln/>
        </p:spPr>
        <p:txBody>
          <a:bodyPr wrap="square" rtlCol="0" anchor="ctr"/>
          <a:lstStyle/>
          <a:p>
            <a:pPr marL="0" indent="0">
              <a:buNone/>
            </a:pPr>
            <a:r>
              <a:rPr lang="en-US" sz="1200">
                <a:solidFill>
                  <a:srgbClr val="2D3748"/>
                </a:solidFill>
              </a:rPr>
              <a:t>A consumer's IPE includes a structural addition to leased space to establish a self-employment barber business.</a:t>
            </a:r>
            <a:endParaRPr lang="en-US" sz="1200"/>
          </a:p>
        </p:txBody>
      </p:sp>
      <p:sp>
        <p:nvSpPr>
          <p:cNvPr id="8" name="Text 25">
            <a:extLst>
              <a:ext uri="{FF2B5EF4-FFF2-40B4-BE49-F238E27FC236}">
                <a16:creationId xmlns:a16="http://schemas.microsoft.com/office/drawing/2014/main" id="{D2FC3939-B65E-92A3-E90A-43BC386E3849}"/>
              </a:ext>
            </a:extLst>
          </p:cNvPr>
          <p:cNvSpPr/>
          <p:nvPr/>
        </p:nvSpPr>
        <p:spPr>
          <a:xfrm>
            <a:off x="685800" y="4022795"/>
            <a:ext cx="3840480" cy="461820"/>
          </a:xfrm>
          <a:prstGeom prst="rect">
            <a:avLst/>
          </a:prstGeom>
          <a:noFill/>
          <a:ln/>
        </p:spPr>
        <p:txBody>
          <a:bodyPr wrap="square" rtlCol="0" anchor="ctr"/>
          <a:lstStyle/>
          <a:p>
            <a:pPr marL="0" indent="0">
              <a:buNone/>
            </a:pPr>
            <a:r>
              <a:rPr lang="en-US" sz="1200" dirty="0">
                <a:solidFill>
                  <a:srgbClr val="2D3748"/>
                </a:solidFill>
              </a:rPr>
              <a:t>Similar to the in-home capital improvements, this project must meet the same requirements.</a:t>
            </a:r>
            <a:endParaRPr lang="en-US" sz="1200" dirty="0"/>
          </a:p>
        </p:txBody>
      </p:sp>
      <p:sp>
        <p:nvSpPr>
          <p:cNvPr id="46" name="Text 27">
            <a:extLst>
              <a:ext uri="{FF2B5EF4-FFF2-40B4-BE49-F238E27FC236}">
                <a16:creationId xmlns:a16="http://schemas.microsoft.com/office/drawing/2014/main" id="{4F556A0C-2743-F1A6-1D0D-5436C6C45DCB}"/>
              </a:ext>
            </a:extLst>
          </p:cNvPr>
          <p:cNvSpPr/>
          <p:nvPr/>
        </p:nvSpPr>
        <p:spPr>
          <a:xfrm>
            <a:off x="4873752" y="3416694"/>
            <a:ext cx="3840480" cy="556551"/>
          </a:xfrm>
          <a:prstGeom prst="rect">
            <a:avLst/>
          </a:prstGeom>
          <a:noFill/>
          <a:ln/>
        </p:spPr>
        <p:txBody>
          <a:bodyPr wrap="square" rtlCol="0" anchor="ctr"/>
          <a:lstStyle/>
          <a:p>
            <a:pPr marL="0" indent="0">
              <a:buNone/>
            </a:pPr>
            <a:r>
              <a:rPr lang="en-US" sz="1200">
                <a:solidFill>
                  <a:srgbClr val="2D3748"/>
                </a:solidFill>
              </a:rPr>
              <a:t>This type of capital construction may require prior written RSA approval before costs are incurred.</a:t>
            </a:r>
            <a:endParaRPr lang="en-US" sz="1200"/>
          </a:p>
        </p:txBody>
      </p:sp>
      <p:sp>
        <p:nvSpPr>
          <p:cNvPr id="50" name="Text 27">
            <a:extLst>
              <a:ext uri="{FF2B5EF4-FFF2-40B4-BE49-F238E27FC236}">
                <a16:creationId xmlns:a16="http://schemas.microsoft.com/office/drawing/2014/main" id="{148ED5DD-DF2E-1E25-832A-677A31F242CE}"/>
              </a:ext>
            </a:extLst>
          </p:cNvPr>
          <p:cNvSpPr/>
          <p:nvPr/>
        </p:nvSpPr>
        <p:spPr>
          <a:xfrm>
            <a:off x="4895088" y="3953177"/>
            <a:ext cx="3840480" cy="419608"/>
          </a:xfrm>
          <a:prstGeom prst="rect">
            <a:avLst/>
          </a:prstGeom>
          <a:noFill/>
          <a:ln/>
        </p:spPr>
        <p:txBody>
          <a:bodyPr wrap="square" rtlCol="0" anchor="ctr"/>
          <a:lstStyle/>
          <a:p>
            <a:r>
              <a:rPr lang="en-US" sz="1200" dirty="0">
                <a:solidFill>
                  <a:srgbClr val="2D3748"/>
                </a:solidFill>
              </a:rPr>
              <a:t>Likely does create an agency-level Federal interest but consult your RSA Financial Management Specialist.</a:t>
            </a:r>
            <a:endParaRPr lang="en-US" sz="1200" dirty="0"/>
          </a:p>
        </p:txBody>
      </p:sp>
      <p:sp>
        <p:nvSpPr>
          <p:cNvPr id="48" name="Text 15">
            <a:extLst>
              <a:ext uri="{FF2B5EF4-FFF2-40B4-BE49-F238E27FC236}">
                <a16:creationId xmlns:a16="http://schemas.microsoft.com/office/drawing/2014/main" id="{938AA70E-4AE3-AA63-2A70-702F205DD668}"/>
              </a:ext>
            </a:extLst>
          </p:cNvPr>
          <p:cNvSpPr/>
          <p:nvPr/>
        </p:nvSpPr>
        <p:spPr>
          <a:xfrm>
            <a:off x="4892040" y="4359323"/>
            <a:ext cx="3749040" cy="237744"/>
          </a:xfrm>
          <a:prstGeom prst="rect">
            <a:avLst/>
          </a:prstGeom>
          <a:noFill/>
          <a:ln/>
        </p:spPr>
        <p:txBody>
          <a:bodyPr wrap="square" rtlCol="0" anchor="ctr"/>
          <a:lstStyle/>
          <a:p>
            <a:pPr marL="0" indent="0">
              <a:buNone/>
            </a:pPr>
            <a:r>
              <a:rPr lang="en-US" sz="1200">
                <a:solidFill>
                  <a:srgbClr val="2D3748"/>
                </a:solidFill>
              </a:rPr>
              <a:t>SF-429 reporting required. No NFI recording required.</a:t>
            </a:r>
            <a:endParaRPr lang="en-US" sz="1200"/>
          </a:p>
        </p:txBody>
      </p:sp>
      <p:sp>
        <p:nvSpPr>
          <p:cNvPr id="5" name="Content Placeholder 4">
            <a:extLst>
              <a:ext uri="{FF2B5EF4-FFF2-40B4-BE49-F238E27FC236}">
                <a16:creationId xmlns:a16="http://schemas.microsoft.com/office/drawing/2014/main" id="{BA7654E3-47F8-EECB-335F-554F6CBEC6C3}"/>
              </a:ext>
            </a:extLst>
          </p:cNvPr>
          <p:cNvSpPr>
            <a:spLocks noGrp="1"/>
          </p:cNvSpPr>
          <p:nvPr>
            <p:ph sz="quarter" idx="10"/>
          </p:nvPr>
        </p:nvSpPr>
        <p:spPr/>
        <p:txBody>
          <a:bodyPr/>
          <a:lstStyle/>
          <a:p>
            <a:pPr marL="0" indent="0">
              <a:buNone/>
            </a:pPr>
            <a:r>
              <a:rPr lang="en-US" i="1" dirty="0"/>
              <a:t>Do modifications to a home or property on a participant’s IPE create a Federal interest?</a:t>
            </a:r>
          </a:p>
          <a:p>
            <a:pPr marL="0" indent="0">
              <a:buNone/>
            </a:pPr>
            <a:r>
              <a:rPr lang="en-US" b="1" dirty="0"/>
              <a:t>Scenario B — Structural Addition for In-Home Business (e.g., Barber) under IPE | CONSULT RSA — PRIOR APPROVAL LIKELY &amp; SF-429 Reporting Required</a:t>
            </a:r>
          </a:p>
          <a:p>
            <a:r>
              <a:rPr lang="en-US" dirty="0"/>
              <a:t>A consumer's IPE includes a structural addition to their home to establish a self-employment barber business.</a:t>
            </a:r>
          </a:p>
          <a:p>
            <a:r>
              <a:rPr lang="en-US" dirty="0"/>
              <a:t>Under 34 CFR § 361.48(b), VR may fund costs for participants pursuing self-employment or small business operations.</a:t>
            </a:r>
          </a:p>
          <a:p>
            <a:r>
              <a:rPr lang="en-US" dirty="0"/>
              <a:t>This type of capital construction may require prior written RSA approval before costs are incurred.</a:t>
            </a:r>
          </a:p>
          <a:p>
            <a:r>
              <a:rPr lang="en-US" dirty="0"/>
              <a:t>Likely does create an agency-level Federal interest but consult your RSA Financial Management Specialist.</a:t>
            </a:r>
          </a:p>
          <a:p>
            <a:r>
              <a:rPr lang="en-US" dirty="0"/>
              <a:t>SF-429 reporting required. No NFI recording required.</a:t>
            </a:r>
          </a:p>
          <a:p>
            <a:pPr marL="0" indent="0">
              <a:buNone/>
            </a:pPr>
            <a:r>
              <a:rPr lang="en-US" b="1" dirty="0"/>
              <a:t>Scenario C — Structural Addition in Leased Space for Business (e.g., Barber) under IPE | CONSULT RSA — PRIOR APPROVAL LIKELY &amp; SF-429 Reporting Required</a:t>
            </a:r>
          </a:p>
          <a:p>
            <a:r>
              <a:rPr lang="en-US" dirty="0"/>
              <a:t>A consumer's IPE includes a structural addition to leased space to establish a self-employment barber business.</a:t>
            </a:r>
          </a:p>
          <a:p>
            <a:r>
              <a:rPr lang="en-US" dirty="0"/>
              <a:t>Similar to the in-home capital improvements, this project must meet the same requirements.</a:t>
            </a:r>
          </a:p>
          <a:p>
            <a:r>
              <a:rPr lang="en-US" dirty="0"/>
              <a:t>This type of capital construction may require prior written RSA approval before costs are incurred.</a:t>
            </a:r>
          </a:p>
          <a:p>
            <a:r>
              <a:rPr lang="en-US" dirty="0"/>
              <a:t>Likely does create an agency-level Federal interest but consult your RSA Financial Management Specialist.</a:t>
            </a:r>
          </a:p>
          <a:p>
            <a:r>
              <a:rPr lang="en-US" dirty="0"/>
              <a:t>SF-429 reporting required. No NFI recording required.</a:t>
            </a:r>
          </a:p>
        </p:txBody>
      </p:sp>
    </p:spTree>
    <p:custDataLst>
      <p:tags r:id="rId1"/>
    </p:custDataLst>
    <p:extLst>
      <p:ext uri="{BB962C8B-B14F-4D97-AF65-F5344CB8AC3E}">
        <p14:creationId xmlns:p14="http://schemas.microsoft.com/office/powerpoint/2010/main" val="18928694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13E89D3F-D5C2-F116-DEAC-493C3A50755D}"/>
              </a:ext>
              <a:ext uri="{C183D7F6-B498-43B3-948B-1728B52AA6E4}">
                <adec:decorative xmlns:adec="http://schemas.microsoft.com/office/drawing/2017/decorative" val="1"/>
              </a:ext>
            </a:extLst>
          </p:cNvPr>
          <p:cNvGrpSpPr/>
          <p:nvPr/>
        </p:nvGrpSpPr>
        <p:grpSpPr>
          <a:xfrm>
            <a:off x="355005" y="960120"/>
            <a:ext cx="8423235" cy="2898648"/>
            <a:chOff x="355005" y="960120"/>
            <a:chExt cx="8423235" cy="2898648"/>
          </a:xfrm>
        </p:grpSpPr>
        <p:sp>
          <p:nvSpPr>
            <p:cNvPr id="10" name="Shape 8">
              <a:extLst>
                <a:ext uri="{C183D7F6-B498-43B3-948B-1728B52AA6E4}">
                  <adec:decorative xmlns:adec="http://schemas.microsoft.com/office/drawing/2017/decorative" val="1"/>
                </a:ext>
              </a:extLst>
            </p:cNvPr>
            <p:cNvSpPr/>
            <p:nvPr/>
          </p:nvSpPr>
          <p:spPr>
            <a:xfrm>
              <a:off x="365760" y="960120"/>
              <a:ext cx="8412480" cy="521208"/>
            </a:xfrm>
            <a:prstGeom prst="rect">
              <a:avLst/>
            </a:prstGeom>
            <a:solidFill>
              <a:srgbClr val="DDE8F5"/>
            </a:solidFill>
            <a:ln w="12700">
              <a:solidFill>
                <a:srgbClr val="E2E8F0"/>
              </a:solidFill>
              <a:prstDash val="solid"/>
            </a:ln>
          </p:spPr>
          <p:txBody>
            <a:bodyPr/>
            <a:lstStyle/>
            <a:p>
              <a:endParaRPr lang="en-US"/>
            </a:p>
          </p:txBody>
        </p:sp>
        <p:sp>
          <p:nvSpPr>
            <p:cNvPr id="11" name="Shape 9">
              <a:extLst>
                <a:ext uri="{C183D7F6-B498-43B3-948B-1728B52AA6E4}">
                  <adec:decorative xmlns:adec="http://schemas.microsoft.com/office/drawing/2017/decorative" val="1"/>
                </a:ext>
              </a:extLst>
            </p:cNvPr>
            <p:cNvSpPr/>
            <p:nvPr/>
          </p:nvSpPr>
          <p:spPr>
            <a:xfrm>
              <a:off x="365760" y="960120"/>
              <a:ext cx="777240" cy="521208"/>
            </a:xfrm>
            <a:prstGeom prst="rect">
              <a:avLst/>
            </a:prstGeom>
            <a:solidFill>
              <a:srgbClr val="1B3A6B"/>
            </a:solidFill>
            <a:ln w="12700">
              <a:solidFill>
                <a:srgbClr val="1B3A6B"/>
              </a:solidFill>
              <a:prstDash val="solid"/>
            </a:ln>
          </p:spPr>
          <p:txBody>
            <a:bodyPr/>
            <a:lstStyle/>
            <a:p>
              <a:endParaRPr lang="en-US"/>
            </a:p>
          </p:txBody>
        </p:sp>
        <p:sp>
          <p:nvSpPr>
            <p:cNvPr id="16" name="Shape 14">
              <a:extLst>
                <a:ext uri="{C183D7F6-B498-43B3-948B-1728B52AA6E4}">
                  <adec:decorative xmlns:adec="http://schemas.microsoft.com/office/drawing/2017/decorative" val="1"/>
                </a:ext>
              </a:extLst>
            </p:cNvPr>
            <p:cNvSpPr/>
            <p:nvPr/>
          </p:nvSpPr>
          <p:spPr>
            <a:xfrm>
              <a:off x="365760" y="1554480"/>
              <a:ext cx="8412480" cy="521208"/>
            </a:xfrm>
            <a:prstGeom prst="rect">
              <a:avLst/>
            </a:prstGeom>
            <a:solidFill>
              <a:srgbClr val="DDE8F5"/>
            </a:solidFill>
            <a:ln w="12700">
              <a:solidFill>
                <a:srgbClr val="E2E8F0"/>
              </a:solidFill>
              <a:prstDash val="solid"/>
            </a:ln>
          </p:spPr>
          <p:txBody>
            <a:bodyPr/>
            <a:lstStyle/>
            <a:p>
              <a:endParaRPr lang="en-US"/>
            </a:p>
          </p:txBody>
        </p:sp>
        <p:sp>
          <p:nvSpPr>
            <p:cNvPr id="17" name="Shape 15">
              <a:extLst>
                <a:ext uri="{C183D7F6-B498-43B3-948B-1728B52AA6E4}">
                  <adec:decorative xmlns:adec="http://schemas.microsoft.com/office/drawing/2017/decorative" val="1"/>
                </a:ext>
              </a:extLst>
            </p:cNvPr>
            <p:cNvSpPr/>
            <p:nvPr/>
          </p:nvSpPr>
          <p:spPr>
            <a:xfrm>
              <a:off x="365760" y="1554480"/>
              <a:ext cx="777240" cy="521208"/>
            </a:xfrm>
            <a:prstGeom prst="rect">
              <a:avLst/>
            </a:prstGeom>
            <a:solidFill>
              <a:srgbClr val="1B3A6B"/>
            </a:solidFill>
            <a:ln w="12700">
              <a:solidFill>
                <a:srgbClr val="1B3A6B"/>
              </a:solidFill>
              <a:prstDash val="solid"/>
            </a:ln>
          </p:spPr>
          <p:txBody>
            <a:bodyPr/>
            <a:lstStyle/>
            <a:p>
              <a:endParaRPr lang="en-US"/>
            </a:p>
          </p:txBody>
        </p:sp>
        <p:sp>
          <p:nvSpPr>
            <p:cNvPr id="22" name="Shape 20">
              <a:extLst>
                <a:ext uri="{C183D7F6-B498-43B3-948B-1728B52AA6E4}">
                  <adec:decorative xmlns:adec="http://schemas.microsoft.com/office/drawing/2017/decorative" val="1"/>
                </a:ext>
              </a:extLst>
            </p:cNvPr>
            <p:cNvSpPr/>
            <p:nvPr/>
          </p:nvSpPr>
          <p:spPr>
            <a:xfrm>
              <a:off x="355005" y="2148840"/>
              <a:ext cx="8412480" cy="521208"/>
            </a:xfrm>
            <a:prstGeom prst="rect">
              <a:avLst/>
            </a:prstGeom>
            <a:solidFill>
              <a:srgbClr val="DDE8F5"/>
            </a:solidFill>
            <a:ln w="12700">
              <a:solidFill>
                <a:srgbClr val="E2E8F0"/>
              </a:solidFill>
              <a:prstDash val="solid"/>
            </a:ln>
          </p:spPr>
          <p:txBody>
            <a:bodyPr/>
            <a:lstStyle/>
            <a:p>
              <a:endParaRPr lang="en-US"/>
            </a:p>
          </p:txBody>
        </p:sp>
        <p:sp>
          <p:nvSpPr>
            <p:cNvPr id="23" name="Shape 21">
              <a:extLst>
                <a:ext uri="{C183D7F6-B498-43B3-948B-1728B52AA6E4}">
                  <adec:decorative xmlns:adec="http://schemas.microsoft.com/office/drawing/2017/decorative" val="1"/>
                </a:ext>
              </a:extLst>
            </p:cNvPr>
            <p:cNvSpPr/>
            <p:nvPr/>
          </p:nvSpPr>
          <p:spPr>
            <a:xfrm>
              <a:off x="365760" y="2148840"/>
              <a:ext cx="777240" cy="521208"/>
            </a:xfrm>
            <a:prstGeom prst="rect">
              <a:avLst/>
            </a:prstGeom>
            <a:solidFill>
              <a:srgbClr val="1B3A6B"/>
            </a:solidFill>
            <a:ln w="12700">
              <a:solidFill>
                <a:srgbClr val="1B3A6B"/>
              </a:solidFill>
              <a:prstDash val="solid"/>
            </a:ln>
          </p:spPr>
          <p:txBody>
            <a:bodyPr/>
            <a:lstStyle/>
            <a:p>
              <a:endParaRPr lang="en-US"/>
            </a:p>
          </p:txBody>
        </p:sp>
        <p:sp>
          <p:nvSpPr>
            <p:cNvPr id="28" name="Shape 26">
              <a:extLst>
                <a:ext uri="{C183D7F6-B498-43B3-948B-1728B52AA6E4}">
                  <adec:decorative xmlns:adec="http://schemas.microsoft.com/office/drawing/2017/decorative" val="1"/>
                </a:ext>
              </a:extLst>
            </p:cNvPr>
            <p:cNvSpPr/>
            <p:nvPr/>
          </p:nvSpPr>
          <p:spPr>
            <a:xfrm>
              <a:off x="365760" y="2743200"/>
              <a:ext cx="8412480" cy="521208"/>
            </a:xfrm>
            <a:prstGeom prst="rect">
              <a:avLst/>
            </a:prstGeom>
            <a:solidFill>
              <a:srgbClr val="DDE8F5"/>
            </a:solidFill>
            <a:ln w="12700">
              <a:solidFill>
                <a:srgbClr val="E2E8F0"/>
              </a:solidFill>
              <a:prstDash val="solid"/>
            </a:ln>
          </p:spPr>
          <p:txBody>
            <a:bodyPr/>
            <a:lstStyle/>
            <a:p>
              <a:endParaRPr lang="en-US"/>
            </a:p>
          </p:txBody>
        </p:sp>
        <p:sp>
          <p:nvSpPr>
            <p:cNvPr id="29" name="Shape 27">
              <a:extLst>
                <a:ext uri="{C183D7F6-B498-43B3-948B-1728B52AA6E4}">
                  <adec:decorative xmlns:adec="http://schemas.microsoft.com/office/drawing/2017/decorative" val="1"/>
                </a:ext>
              </a:extLst>
            </p:cNvPr>
            <p:cNvSpPr/>
            <p:nvPr/>
          </p:nvSpPr>
          <p:spPr>
            <a:xfrm>
              <a:off x="365760" y="2743200"/>
              <a:ext cx="777240" cy="521208"/>
            </a:xfrm>
            <a:prstGeom prst="rect">
              <a:avLst/>
            </a:prstGeom>
            <a:solidFill>
              <a:srgbClr val="1B3A6B"/>
            </a:solidFill>
            <a:ln w="12700">
              <a:solidFill>
                <a:srgbClr val="1B3A6B"/>
              </a:solidFill>
              <a:prstDash val="solid"/>
            </a:ln>
          </p:spPr>
          <p:txBody>
            <a:bodyPr/>
            <a:lstStyle/>
            <a:p>
              <a:endParaRPr lang="en-US"/>
            </a:p>
          </p:txBody>
        </p:sp>
        <p:sp>
          <p:nvSpPr>
            <p:cNvPr id="34" name="Shape 32">
              <a:extLst>
                <a:ext uri="{C183D7F6-B498-43B3-948B-1728B52AA6E4}">
                  <adec:decorative xmlns:adec="http://schemas.microsoft.com/office/drawing/2017/decorative" val="1"/>
                </a:ext>
              </a:extLst>
            </p:cNvPr>
            <p:cNvSpPr/>
            <p:nvPr/>
          </p:nvSpPr>
          <p:spPr>
            <a:xfrm>
              <a:off x="365760" y="3337560"/>
              <a:ext cx="8412480" cy="521208"/>
            </a:xfrm>
            <a:prstGeom prst="rect">
              <a:avLst/>
            </a:prstGeom>
            <a:solidFill>
              <a:srgbClr val="FFF8E1"/>
            </a:solidFill>
            <a:ln w="25400">
              <a:solidFill>
                <a:srgbClr val="C8992A"/>
              </a:solidFill>
              <a:prstDash val="solid"/>
            </a:ln>
          </p:spPr>
          <p:txBody>
            <a:bodyPr/>
            <a:lstStyle/>
            <a:p>
              <a:endParaRPr lang="en-US"/>
            </a:p>
          </p:txBody>
        </p:sp>
        <p:sp>
          <p:nvSpPr>
            <p:cNvPr id="35" name="Shape 33">
              <a:extLst>
                <a:ext uri="{C183D7F6-B498-43B3-948B-1728B52AA6E4}">
                  <adec:decorative xmlns:adec="http://schemas.microsoft.com/office/drawing/2017/decorative" val="1"/>
                </a:ext>
              </a:extLst>
            </p:cNvPr>
            <p:cNvSpPr/>
            <p:nvPr/>
          </p:nvSpPr>
          <p:spPr>
            <a:xfrm>
              <a:off x="365760" y="3337560"/>
              <a:ext cx="777240" cy="521208"/>
            </a:xfrm>
            <a:prstGeom prst="rect">
              <a:avLst/>
            </a:prstGeom>
            <a:solidFill>
              <a:srgbClr val="C8992A"/>
            </a:solidFill>
            <a:ln w="12700">
              <a:solidFill>
                <a:srgbClr val="C8992A"/>
              </a:solidFill>
              <a:prstDash val="solid"/>
            </a:ln>
          </p:spPr>
          <p:txBody>
            <a:bodyPr/>
            <a:lstStyle/>
            <a:p>
              <a:endParaRPr lang="en-US"/>
            </a:p>
          </p:txBody>
        </p:sp>
      </p:grpSp>
      <p:sp>
        <p:nvSpPr>
          <p:cNvPr id="4" name="Title 3">
            <a:extLst>
              <a:ext uri="{FF2B5EF4-FFF2-40B4-BE49-F238E27FC236}">
                <a16:creationId xmlns:a16="http://schemas.microsoft.com/office/drawing/2014/main" id="{D2C75041-6D35-BAC0-79BE-F387DF1DBBE6}"/>
              </a:ext>
            </a:extLst>
          </p:cNvPr>
          <p:cNvSpPr>
            <a:spLocks noGrp="1"/>
          </p:cNvSpPr>
          <p:nvPr>
            <p:ph type="title"/>
          </p:nvPr>
        </p:nvSpPr>
        <p:spPr/>
        <p:txBody>
          <a:bodyPr/>
          <a:lstStyle/>
          <a:p>
            <a:r>
              <a:rPr lang="en-US" sz="2800" dirty="0">
                <a:solidFill>
                  <a:srgbClr val="FFFFFF"/>
                </a:solidFill>
              </a:rPr>
              <a:t>Example 1: Calculating the Federal Interest</a:t>
            </a:r>
            <a:endParaRPr lang="en-US" dirty="0"/>
          </a:p>
        </p:txBody>
      </p:sp>
      <p:sp>
        <p:nvSpPr>
          <p:cNvPr id="12" name="Text 10"/>
          <p:cNvSpPr/>
          <p:nvPr/>
        </p:nvSpPr>
        <p:spPr>
          <a:xfrm>
            <a:off x="365760" y="960120"/>
            <a:ext cx="777240" cy="521208"/>
          </a:xfrm>
          <a:prstGeom prst="rect">
            <a:avLst/>
          </a:prstGeom>
          <a:noFill/>
          <a:ln/>
        </p:spPr>
        <p:txBody>
          <a:bodyPr wrap="square" rtlCol="0" anchor="ctr"/>
          <a:lstStyle/>
          <a:p>
            <a:pPr marL="0" indent="0" algn="ctr">
              <a:buNone/>
            </a:pPr>
            <a:r>
              <a:rPr lang="en-US" sz="1000" b="1">
                <a:solidFill>
                  <a:srgbClr val="FFFFFF"/>
                </a:solidFill>
              </a:rPr>
              <a:t>Step 1</a:t>
            </a:r>
            <a:endParaRPr lang="en-US" sz="1000"/>
          </a:p>
        </p:txBody>
      </p:sp>
      <p:sp>
        <p:nvSpPr>
          <p:cNvPr id="13" name="Text 11"/>
          <p:cNvSpPr/>
          <p:nvPr/>
        </p:nvSpPr>
        <p:spPr>
          <a:xfrm>
            <a:off x="1234440" y="1014984"/>
            <a:ext cx="4114800" cy="228600"/>
          </a:xfrm>
          <a:prstGeom prst="rect">
            <a:avLst/>
          </a:prstGeom>
          <a:noFill/>
          <a:ln/>
        </p:spPr>
        <p:txBody>
          <a:bodyPr wrap="square" rtlCol="0" anchor="ctr"/>
          <a:lstStyle/>
          <a:p>
            <a:pPr marL="0" indent="0">
              <a:buNone/>
            </a:pPr>
            <a:r>
              <a:rPr lang="en-US" sz="1300" b="1" dirty="0">
                <a:solidFill>
                  <a:srgbClr val="1B3A6B"/>
                </a:solidFill>
              </a:rPr>
              <a:t>Renovation Cost</a:t>
            </a:r>
            <a:endParaRPr lang="en-US" sz="1300" dirty="0"/>
          </a:p>
        </p:txBody>
      </p:sp>
      <p:sp>
        <p:nvSpPr>
          <p:cNvPr id="14" name="Text 12"/>
          <p:cNvSpPr/>
          <p:nvPr/>
        </p:nvSpPr>
        <p:spPr>
          <a:xfrm>
            <a:off x="1234440" y="1243584"/>
            <a:ext cx="4572000" cy="182880"/>
          </a:xfrm>
          <a:prstGeom prst="rect">
            <a:avLst/>
          </a:prstGeom>
          <a:noFill/>
          <a:ln/>
        </p:spPr>
        <p:txBody>
          <a:bodyPr wrap="square" rtlCol="0" anchor="ctr"/>
          <a:lstStyle/>
          <a:p>
            <a:pPr marL="0" indent="0">
              <a:buNone/>
            </a:pPr>
            <a:r>
              <a:rPr lang="en-US" sz="1100" dirty="0">
                <a:solidFill>
                  <a:srgbClr val="64748B"/>
                </a:solidFill>
              </a:rPr>
              <a:t>VR funds spent on renovation</a:t>
            </a:r>
            <a:endParaRPr lang="en-US" sz="1100" dirty="0"/>
          </a:p>
        </p:txBody>
      </p:sp>
      <p:sp>
        <p:nvSpPr>
          <p:cNvPr id="15" name="Text 13"/>
          <p:cNvSpPr/>
          <p:nvPr/>
        </p:nvSpPr>
        <p:spPr>
          <a:xfrm>
            <a:off x="6675120" y="960120"/>
            <a:ext cx="2011680" cy="521208"/>
          </a:xfrm>
          <a:prstGeom prst="rect">
            <a:avLst/>
          </a:prstGeom>
          <a:noFill/>
          <a:ln/>
        </p:spPr>
        <p:txBody>
          <a:bodyPr wrap="square" rtlCol="0" anchor="ctr"/>
          <a:lstStyle/>
          <a:p>
            <a:pPr marL="0" indent="0" algn="r">
              <a:buNone/>
            </a:pPr>
            <a:r>
              <a:rPr lang="en-US" sz="1500" b="1">
                <a:solidFill>
                  <a:srgbClr val="2D3748"/>
                </a:solidFill>
              </a:rPr>
              <a:t>$350,000</a:t>
            </a:r>
            <a:endParaRPr lang="en-US" sz="1500"/>
          </a:p>
        </p:txBody>
      </p:sp>
      <p:sp>
        <p:nvSpPr>
          <p:cNvPr id="18" name="Text 16"/>
          <p:cNvSpPr/>
          <p:nvPr/>
        </p:nvSpPr>
        <p:spPr>
          <a:xfrm>
            <a:off x="365760" y="1554480"/>
            <a:ext cx="777240" cy="521208"/>
          </a:xfrm>
          <a:prstGeom prst="rect">
            <a:avLst/>
          </a:prstGeom>
          <a:noFill/>
          <a:ln/>
        </p:spPr>
        <p:txBody>
          <a:bodyPr wrap="square" rtlCol="0" anchor="ctr"/>
          <a:lstStyle/>
          <a:p>
            <a:pPr marL="0" indent="0" algn="ctr">
              <a:buNone/>
            </a:pPr>
            <a:r>
              <a:rPr lang="en-US" sz="1000" b="1">
                <a:solidFill>
                  <a:srgbClr val="FFFFFF"/>
                </a:solidFill>
              </a:rPr>
              <a:t>Step 2</a:t>
            </a:r>
            <a:endParaRPr lang="en-US" sz="1000"/>
          </a:p>
        </p:txBody>
      </p:sp>
      <p:sp>
        <p:nvSpPr>
          <p:cNvPr id="19" name="Text 17"/>
          <p:cNvSpPr/>
          <p:nvPr/>
        </p:nvSpPr>
        <p:spPr>
          <a:xfrm>
            <a:off x="1234440" y="1609344"/>
            <a:ext cx="4114800" cy="228600"/>
          </a:xfrm>
          <a:prstGeom prst="rect">
            <a:avLst/>
          </a:prstGeom>
          <a:noFill/>
          <a:ln/>
        </p:spPr>
        <p:txBody>
          <a:bodyPr wrap="square" rtlCol="0" anchor="ctr"/>
          <a:lstStyle/>
          <a:p>
            <a:r>
              <a:rPr lang="en-US" sz="1300" b="1">
                <a:solidFill>
                  <a:srgbClr val="1B3A6B"/>
                </a:solidFill>
              </a:rPr>
              <a:t>Appraised Total Fair Market Value of the Property</a:t>
            </a:r>
            <a:endParaRPr lang="en-US" sz="1300"/>
          </a:p>
        </p:txBody>
      </p:sp>
      <p:sp>
        <p:nvSpPr>
          <p:cNvPr id="20" name="Text 18"/>
          <p:cNvSpPr/>
          <p:nvPr/>
        </p:nvSpPr>
        <p:spPr>
          <a:xfrm>
            <a:off x="1234440" y="1837944"/>
            <a:ext cx="4572000" cy="182880"/>
          </a:xfrm>
          <a:prstGeom prst="rect">
            <a:avLst/>
          </a:prstGeom>
          <a:noFill/>
          <a:ln/>
        </p:spPr>
        <p:txBody>
          <a:bodyPr wrap="square" rtlCol="0" anchor="ctr"/>
          <a:lstStyle/>
          <a:p>
            <a:pPr marL="0" indent="0">
              <a:buNone/>
            </a:pPr>
            <a:r>
              <a:rPr lang="en-US" sz="1100">
                <a:solidFill>
                  <a:srgbClr val="64748B"/>
                </a:solidFill>
              </a:rPr>
              <a:t>Independent appraisal after improvement</a:t>
            </a:r>
            <a:endParaRPr lang="en-US" sz="1100"/>
          </a:p>
        </p:txBody>
      </p:sp>
      <p:sp>
        <p:nvSpPr>
          <p:cNvPr id="21" name="Text 19"/>
          <p:cNvSpPr/>
          <p:nvPr/>
        </p:nvSpPr>
        <p:spPr>
          <a:xfrm>
            <a:off x="6675120" y="1554480"/>
            <a:ext cx="2011680" cy="521208"/>
          </a:xfrm>
          <a:prstGeom prst="rect">
            <a:avLst/>
          </a:prstGeom>
          <a:noFill/>
          <a:ln/>
        </p:spPr>
        <p:txBody>
          <a:bodyPr wrap="square" rtlCol="0" anchor="ctr"/>
          <a:lstStyle/>
          <a:p>
            <a:pPr marL="0" indent="0" algn="r">
              <a:buNone/>
            </a:pPr>
            <a:r>
              <a:rPr lang="en-US" sz="1500" b="1">
                <a:solidFill>
                  <a:srgbClr val="2D3748"/>
                </a:solidFill>
              </a:rPr>
              <a:t>$2,000,000</a:t>
            </a:r>
            <a:endParaRPr lang="en-US" sz="1500"/>
          </a:p>
        </p:txBody>
      </p:sp>
      <p:sp>
        <p:nvSpPr>
          <p:cNvPr id="24" name="Text 22"/>
          <p:cNvSpPr/>
          <p:nvPr/>
        </p:nvSpPr>
        <p:spPr>
          <a:xfrm>
            <a:off x="365760" y="2148840"/>
            <a:ext cx="777240" cy="521208"/>
          </a:xfrm>
          <a:prstGeom prst="rect">
            <a:avLst/>
          </a:prstGeom>
          <a:noFill/>
          <a:ln/>
        </p:spPr>
        <p:txBody>
          <a:bodyPr wrap="square" rtlCol="0" anchor="ctr"/>
          <a:lstStyle/>
          <a:p>
            <a:pPr marL="0" indent="0" algn="ctr">
              <a:buNone/>
            </a:pPr>
            <a:r>
              <a:rPr lang="en-US" sz="1000" b="1">
                <a:solidFill>
                  <a:srgbClr val="FFFFFF"/>
                </a:solidFill>
              </a:rPr>
              <a:t>Step 3</a:t>
            </a:r>
            <a:endParaRPr lang="en-US" sz="1000"/>
          </a:p>
        </p:txBody>
      </p:sp>
      <p:sp>
        <p:nvSpPr>
          <p:cNvPr id="25" name="Text 23"/>
          <p:cNvSpPr/>
          <p:nvPr/>
        </p:nvSpPr>
        <p:spPr>
          <a:xfrm>
            <a:off x="1234440" y="2203704"/>
            <a:ext cx="4114800" cy="228600"/>
          </a:xfrm>
          <a:prstGeom prst="rect">
            <a:avLst/>
          </a:prstGeom>
          <a:noFill/>
          <a:ln/>
        </p:spPr>
        <p:txBody>
          <a:bodyPr wrap="square" rtlCol="0" anchor="ctr"/>
          <a:lstStyle/>
          <a:p>
            <a:pPr marL="0" indent="0">
              <a:buNone/>
            </a:pPr>
            <a:r>
              <a:rPr lang="en-US" sz="1300" b="1">
                <a:solidFill>
                  <a:srgbClr val="1B3A6B"/>
                </a:solidFill>
              </a:rPr>
              <a:t>Federal Interest %</a:t>
            </a:r>
            <a:endParaRPr lang="en-US" sz="1300"/>
          </a:p>
        </p:txBody>
      </p:sp>
      <p:sp>
        <p:nvSpPr>
          <p:cNvPr id="26" name="Text 24"/>
          <p:cNvSpPr/>
          <p:nvPr/>
        </p:nvSpPr>
        <p:spPr>
          <a:xfrm>
            <a:off x="1234440" y="2432304"/>
            <a:ext cx="4572000" cy="182880"/>
          </a:xfrm>
          <a:prstGeom prst="rect">
            <a:avLst/>
          </a:prstGeom>
          <a:noFill/>
          <a:ln/>
        </p:spPr>
        <p:txBody>
          <a:bodyPr wrap="square" rtlCol="0" anchor="ctr"/>
          <a:lstStyle/>
          <a:p>
            <a:r>
              <a:rPr lang="en-US" sz="1100">
                <a:solidFill>
                  <a:srgbClr val="64748B"/>
                </a:solidFill>
              </a:rPr>
              <a:t>$350,000 + $2,00,000 = 17.5%</a:t>
            </a:r>
            <a:endParaRPr lang="en-US" sz="1100"/>
          </a:p>
        </p:txBody>
      </p:sp>
      <p:sp>
        <p:nvSpPr>
          <p:cNvPr id="27" name="Text 25"/>
          <p:cNvSpPr/>
          <p:nvPr/>
        </p:nvSpPr>
        <p:spPr>
          <a:xfrm>
            <a:off x="6675120" y="2148840"/>
            <a:ext cx="2011680" cy="521208"/>
          </a:xfrm>
          <a:prstGeom prst="rect">
            <a:avLst/>
          </a:prstGeom>
          <a:noFill/>
          <a:ln/>
        </p:spPr>
        <p:txBody>
          <a:bodyPr wrap="square" rtlCol="0" anchor="ctr"/>
          <a:lstStyle/>
          <a:p>
            <a:pPr marL="0" indent="0" algn="r">
              <a:buNone/>
            </a:pPr>
            <a:r>
              <a:rPr lang="en-US" sz="1500" b="1">
                <a:solidFill>
                  <a:srgbClr val="2D3748"/>
                </a:solidFill>
              </a:rPr>
              <a:t>17.5%</a:t>
            </a:r>
            <a:endParaRPr lang="en-US" sz="1500"/>
          </a:p>
        </p:txBody>
      </p:sp>
      <p:sp>
        <p:nvSpPr>
          <p:cNvPr id="30" name="Text 28"/>
          <p:cNvSpPr/>
          <p:nvPr/>
        </p:nvSpPr>
        <p:spPr>
          <a:xfrm>
            <a:off x="365760" y="2743200"/>
            <a:ext cx="777240" cy="521208"/>
          </a:xfrm>
          <a:prstGeom prst="rect">
            <a:avLst/>
          </a:prstGeom>
          <a:noFill/>
          <a:ln/>
        </p:spPr>
        <p:txBody>
          <a:bodyPr wrap="square" rtlCol="0" anchor="ctr"/>
          <a:lstStyle/>
          <a:p>
            <a:pPr marL="0" indent="0" algn="ctr">
              <a:buNone/>
            </a:pPr>
            <a:r>
              <a:rPr lang="en-US" sz="1000" b="1">
                <a:solidFill>
                  <a:srgbClr val="FFFFFF"/>
                </a:solidFill>
              </a:rPr>
              <a:t>Step 4</a:t>
            </a:r>
            <a:endParaRPr lang="en-US" sz="1000"/>
          </a:p>
        </p:txBody>
      </p:sp>
      <p:sp>
        <p:nvSpPr>
          <p:cNvPr id="31" name="Text 29"/>
          <p:cNvSpPr/>
          <p:nvPr/>
        </p:nvSpPr>
        <p:spPr>
          <a:xfrm>
            <a:off x="1234440" y="2798064"/>
            <a:ext cx="4114800" cy="228600"/>
          </a:xfrm>
          <a:prstGeom prst="rect">
            <a:avLst/>
          </a:prstGeom>
          <a:noFill/>
          <a:ln/>
        </p:spPr>
        <p:txBody>
          <a:bodyPr wrap="square" rtlCol="0" anchor="ctr"/>
          <a:lstStyle/>
          <a:p>
            <a:pPr marL="0" indent="0">
              <a:buNone/>
            </a:pPr>
            <a:r>
              <a:rPr lang="en-US" sz="1300" b="1">
                <a:solidFill>
                  <a:srgbClr val="1B3A6B"/>
                </a:solidFill>
              </a:rPr>
              <a:t>Value After 5 Years</a:t>
            </a:r>
            <a:endParaRPr lang="en-US" sz="1300"/>
          </a:p>
        </p:txBody>
      </p:sp>
      <p:sp>
        <p:nvSpPr>
          <p:cNvPr id="32" name="Text 30"/>
          <p:cNvSpPr/>
          <p:nvPr/>
        </p:nvSpPr>
        <p:spPr>
          <a:xfrm>
            <a:off x="1234440" y="3026664"/>
            <a:ext cx="4572000" cy="182880"/>
          </a:xfrm>
          <a:prstGeom prst="rect">
            <a:avLst/>
          </a:prstGeom>
          <a:noFill/>
          <a:ln/>
        </p:spPr>
        <p:txBody>
          <a:bodyPr wrap="square" rtlCol="0" anchor="ctr"/>
          <a:lstStyle/>
          <a:p>
            <a:pPr marL="0" indent="0">
              <a:buNone/>
            </a:pPr>
            <a:r>
              <a:rPr lang="en-US" sz="1100">
                <a:solidFill>
                  <a:srgbClr val="64748B"/>
                </a:solidFill>
              </a:rPr>
              <a:t>New independent appraisal (current FMV)</a:t>
            </a:r>
            <a:endParaRPr lang="en-US" sz="1100"/>
          </a:p>
        </p:txBody>
      </p:sp>
      <p:sp>
        <p:nvSpPr>
          <p:cNvPr id="33" name="Text 31"/>
          <p:cNvSpPr/>
          <p:nvPr/>
        </p:nvSpPr>
        <p:spPr>
          <a:xfrm>
            <a:off x="6675120" y="2743200"/>
            <a:ext cx="2011680" cy="521208"/>
          </a:xfrm>
          <a:prstGeom prst="rect">
            <a:avLst/>
          </a:prstGeom>
          <a:noFill/>
          <a:ln/>
        </p:spPr>
        <p:txBody>
          <a:bodyPr wrap="square" rtlCol="0" anchor="ctr"/>
          <a:lstStyle/>
          <a:p>
            <a:pPr marL="0" indent="0" algn="r">
              <a:buNone/>
            </a:pPr>
            <a:r>
              <a:rPr lang="en-US" sz="1500" b="1">
                <a:solidFill>
                  <a:srgbClr val="2D3748"/>
                </a:solidFill>
              </a:rPr>
              <a:t>$15,000,000</a:t>
            </a:r>
            <a:endParaRPr lang="en-US" sz="1500"/>
          </a:p>
        </p:txBody>
      </p:sp>
      <p:sp>
        <p:nvSpPr>
          <p:cNvPr id="36" name="Text 34"/>
          <p:cNvSpPr/>
          <p:nvPr/>
        </p:nvSpPr>
        <p:spPr>
          <a:xfrm>
            <a:off x="365760" y="3337560"/>
            <a:ext cx="777240" cy="521208"/>
          </a:xfrm>
          <a:prstGeom prst="rect">
            <a:avLst/>
          </a:prstGeom>
          <a:noFill/>
          <a:ln/>
        </p:spPr>
        <p:txBody>
          <a:bodyPr wrap="square" rtlCol="0" anchor="ctr"/>
          <a:lstStyle/>
          <a:p>
            <a:pPr marL="0" indent="0" algn="ctr">
              <a:buNone/>
            </a:pPr>
            <a:r>
              <a:rPr lang="en-US" sz="1000" b="1">
                <a:solidFill>
                  <a:srgbClr val="FFFFFF"/>
                </a:solidFill>
              </a:rPr>
              <a:t>Step 5</a:t>
            </a:r>
            <a:endParaRPr lang="en-US" sz="1000"/>
          </a:p>
        </p:txBody>
      </p:sp>
      <p:sp>
        <p:nvSpPr>
          <p:cNvPr id="37" name="Text 35"/>
          <p:cNvSpPr/>
          <p:nvPr/>
        </p:nvSpPr>
        <p:spPr>
          <a:xfrm>
            <a:off x="1234440" y="3392424"/>
            <a:ext cx="4114800" cy="228600"/>
          </a:xfrm>
          <a:prstGeom prst="rect">
            <a:avLst/>
          </a:prstGeom>
          <a:noFill/>
          <a:ln/>
        </p:spPr>
        <p:txBody>
          <a:bodyPr wrap="square" rtlCol="0" anchor="ctr"/>
          <a:lstStyle/>
          <a:p>
            <a:pPr marL="0" indent="0">
              <a:buNone/>
            </a:pPr>
            <a:r>
              <a:rPr lang="en-US" sz="1300" b="1">
                <a:solidFill>
                  <a:srgbClr val="C8992A"/>
                </a:solidFill>
              </a:rPr>
              <a:t>Amount to Remit</a:t>
            </a:r>
            <a:endParaRPr lang="en-US" sz="1300"/>
          </a:p>
        </p:txBody>
      </p:sp>
      <p:sp>
        <p:nvSpPr>
          <p:cNvPr id="38" name="Text 36"/>
          <p:cNvSpPr/>
          <p:nvPr/>
        </p:nvSpPr>
        <p:spPr>
          <a:xfrm>
            <a:off x="1234440" y="3621024"/>
            <a:ext cx="4572000" cy="182880"/>
          </a:xfrm>
          <a:prstGeom prst="rect">
            <a:avLst/>
          </a:prstGeom>
          <a:noFill/>
          <a:ln/>
        </p:spPr>
        <p:txBody>
          <a:bodyPr wrap="square" rtlCol="0" anchor="ctr"/>
          <a:lstStyle/>
          <a:p>
            <a:pPr marL="0" indent="0">
              <a:buNone/>
            </a:pPr>
            <a:r>
              <a:rPr lang="en-US" sz="1100">
                <a:solidFill>
                  <a:srgbClr val="64748B"/>
                </a:solidFill>
              </a:rPr>
              <a:t>$15,000,000 × 17.5% = $2,625,000</a:t>
            </a:r>
            <a:endParaRPr lang="en-US" sz="1100"/>
          </a:p>
        </p:txBody>
      </p:sp>
      <p:sp>
        <p:nvSpPr>
          <p:cNvPr id="39" name="Text 37"/>
          <p:cNvSpPr/>
          <p:nvPr/>
        </p:nvSpPr>
        <p:spPr>
          <a:xfrm>
            <a:off x="6675120" y="3337560"/>
            <a:ext cx="2011680" cy="521208"/>
          </a:xfrm>
          <a:prstGeom prst="rect">
            <a:avLst/>
          </a:prstGeom>
          <a:noFill/>
          <a:ln/>
        </p:spPr>
        <p:txBody>
          <a:bodyPr wrap="square" rtlCol="0" anchor="ctr"/>
          <a:lstStyle/>
          <a:p>
            <a:pPr marL="0" indent="0" algn="r">
              <a:buNone/>
            </a:pPr>
            <a:r>
              <a:rPr lang="en-US" sz="1500" b="1">
                <a:solidFill>
                  <a:srgbClr val="C8992A"/>
                </a:solidFill>
              </a:rPr>
              <a:t>$2,625,000</a:t>
            </a:r>
            <a:endParaRPr lang="en-US" sz="1500"/>
          </a:p>
        </p:txBody>
      </p:sp>
      <p:sp>
        <p:nvSpPr>
          <p:cNvPr id="40" name="Text 38"/>
          <p:cNvSpPr/>
          <p:nvPr/>
        </p:nvSpPr>
        <p:spPr>
          <a:xfrm>
            <a:off x="365760" y="4041648"/>
            <a:ext cx="8503920" cy="777240"/>
          </a:xfrm>
          <a:prstGeom prst="rect">
            <a:avLst/>
          </a:prstGeom>
          <a:noFill/>
          <a:ln/>
        </p:spPr>
        <p:txBody>
          <a:bodyPr wrap="square" rtlCol="0" anchor="ctr"/>
          <a:lstStyle/>
          <a:p>
            <a:r>
              <a:rPr lang="en-US" sz="1500" b="1" i="1" dirty="0">
                <a:solidFill>
                  <a:srgbClr val="1B3A6B"/>
                </a:solidFill>
              </a:rPr>
              <a:t>Key: Federal interest is defined in 2 CFR </a:t>
            </a:r>
            <a:r>
              <a:rPr lang="en-US" sz="1400" dirty="0"/>
              <a:t>§ </a:t>
            </a:r>
            <a:r>
              <a:rPr lang="en-US" sz="1500" b="1" i="1" dirty="0">
                <a:solidFill>
                  <a:srgbClr val="1B3A6B"/>
                </a:solidFill>
              </a:rPr>
              <a:t>200.1, which specifies that the Federal interest is calculated based on the value of the Federal contribution and the total fair market value of the property, the improvements, or both.</a:t>
            </a:r>
            <a:endParaRPr lang="en-US" sz="1500" dirty="0"/>
          </a:p>
        </p:txBody>
      </p:sp>
      <p:sp>
        <p:nvSpPr>
          <p:cNvPr id="5" name="Content Placeholder 4">
            <a:extLst>
              <a:ext uri="{FF2B5EF4-FFF2-40B4-BE49-F238E27FC236}">
                <a16:creationId xmlns:a16="http://schemas.microsoft.com/office/drawing/2014/main" id="{47BEA234-3CD2-42A7-600A-1A77678F891B}"/>
              </a:ext>
            </a:extLst>
          </p:cNvPr>
          <p:cNvSpPr>
            <a:spLocks noGrp="1"/>
          </p:cNvSpPr>
          <p:nvPr>
            <p:ph sz="quarter" idx="10"/>
          </p:nvPr>
        </p:nvSpPr>
        <p:spPr/>
        <p:txBody>
          <a:bodyPr/>
          <a:lstStyle/>
          <a:p>
            <a:pPr marL="0" indent="0">
              <a:buNone/>
            </a:pPr>
            <a:r>
              <a:rPr lang="en-US" b="1" dirty="0"/>
              <a:t>Example 1: Calculating the Federal Interest</a:t>
            </a:r>
            <a:endParaRPr lang="en-US" dirty="0"/>
          </a:p>
          <a:p>
            <a:r>
              <a:rPr lang="en-US" dirty="0"/>
              <a:t>Step 1 Renovation Cost:  VR funds spent on renovation | $350,000</a:t>
            </a:r>
          </a:p>
          <a:p>
            <a:r>
              <a:rPr lang="en-US" dirty="0"/>
              <a:t>Step 2 Appraised Total Fair Market Value of the Property: Independent appraisal after improvement | $2,000,000</a:t>
            </a:r>
          </a:p>
          <a:p>
            <a:r>
              <a:rPr lang="en-US" dirty="0"/>
              <a:t>Step 3 Federal Interest % : $350,000 ÷ $2,000,000 = 17.5% | 17.5%</a:t>
            </a:r>
          </a:p>
          <a:p>
            <a:r>
              <a:rPr lang="en-US" dirty="0"/>
              <a:t>Step 4 Value After 5 Years: New independent appraisal (current FMV) | $15,000,000</a:t>
            </a:r>
          </a:p>
          <a:p>
            <a:r>
              <a:rPr lang="en-US" dirty="0"/>
              <a:t>Step 5 Amount to Remit: $15,000,000 × 17.5% = $2,625,000 | $2,625,000</a:t>
            </a:r>
          </a:p>
          <a:p>
            <a:pPr marL="0" indent="0">
              <a:buNone/>
            </a:pPr>
            <a:r>
              <a:rPr lang="en-US" b="1" i="1" dirty="0"/>
              <a:t>Key: Federal interest is defined in 2 CFR § 200.1, which specifies that the Federal interest is calculated based on the value of the Federal contribution and the total fair market value of the property, the improvements, or both.</a:t>
            </a:r>
            <a:endParaRPr lang="en-US" dirty="0"/>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F73B28C2-F3FB-CFAC-2709-BF4740EDF689}"/>
              </a:ext>
              <a:ext uri="{C183D7F6-B498-43B3-948B-1728B52AA6E4}">
                <adec:decorative xmlns:adec="http://schemas.microsoft.com/office/drawing/2017/decorative" val="1"/>
              </a:ext>
            </a:extLst>
          </p:cNvPr>
          <p:cNvGrpSpPr/>
          <p:nvPr/>
        </p:nvGrpSpPr>
        <p:grpSpPr>
          <a:xfrm>
            <a:off x="274320" y="1297114"/>
            <a:ext cx="8618220" cy="2944368"/>
            <a:chOff x="274320" y="1297114"/>
            <a:chExt cx="8618220" cy="2944368"/>
          </a:xfrm>
        </p:grpSpPr>
        <p:sp>
          <p:nvSpPr>
            <p:cNvPr id="11" name="Shape 9">
              <a:extLst>
                <a:ext uri="{C183D7F6-B498-43B3-948B-1728B52AA6E4}">
                  <adec:decorative xmlns:adec="http://schemas.microsoft.com/office/drawing/2017/decorative" val="1"/>
                </a:ext>
              </a:extLst>
            </p:cNvPr>
            <p:cNvSpPr/>
            <p:nvPr/>
          </p:nvSpPr>
          <p:spPr>
            <a:xfrm>
              <a:off x="274320" y="1479994"/>
              <a:ext cx="8595360" cy="45720"/>
            </a:xfrm>
            <a:prstGeom prst="rect">
              <a:avLst/>
            </a:prstGeom>
            <a:solidFill>
              <a:srgbClr val="E2E8F0"/>
            </a:solidFill>
            <a:ln w="12700">
              <a:solidFill>
                <a:srgbClr val="E2E8F0"/>
              </a:solidFill>
              <a:prstDash val="solid"/>
            </a:ln>
          </p:spPr>
          <p:txBody>
            <a:bodyPr/>
            <a:lstStyle/>
            <a:p>
              <a:endParaRPr lang="en-US"/>
            </a:p>
          </p:txBody>
        </p:sp>
        <p:sp>
          <p:nvSpPr>
            <p:cNvPr id="12" name="Shape 10">
              <a:extLst>
                <a:ext uri="{C183D7F6-B498-43B3-948B-1728B52AA6E4}">
                  <adec:decorative xmlns:adec="http://schemas.microsoft.com/office/drawing/2017/decorative" val="1"/>
                </a:ext>
              </a:extLst>
            </p:cNvPr>
            <p:cNvSpPr/>
            <p:nvPr/>
          </p:nvSpPr>
          <p:spPr>
            <a:xfrm>
              <a:off x="1463040" y="1297114"/>
              <a:ext cx="292608" cy="292608"/>
            </a:xfrm>
            <a:prstGeom prst="ellipse">
              <a:avLst/>
            </a:prstGeom>
            <a:solidFill>
              <a:srgbClr val="1B3A6B"/>
            </a:solidFill>
            <a:ln w="12700">
              <a:solidFill>
                <a:srgbClr val="1B3A6B"/>
              </a:solidFill>
              <a:prstDash val="solid"/>
            </a:ln>
          </p:spPr>
          <p:txBody>
            <a:bodyPr/>
            <a:lstStyle/>
            <a:p>
              <a:endParaRPr lang="en-US"/>
            </a:p>
          </p:txBody>
        </p:sp>
        <p:sp>
          <p:nvSpPr>
            <p:cNvPr id="13" name="Shape 11">
              <a:extLst>
                <a:ext uri="{C183D7F6-B498-43B3-948B-1728B52AA6E4}">
                  <adec:decorative xmlns:adec="http://schemas.microsoft.com/office/drawing/2017/decorative" val="1"/>
                </a:ext>
              </a:extLst>
            </p:cNvPr>
            <p:cNvSpPr/>
            <p:nvPr/>
          </p:nvSpPr>
          <p:spPr>
            <a:xfrm>
              <a:off x="274320" y="1635442"/>
              <a:ext cx="2788920" cy="2606040"/>
            </a:xfrm>
            <a:prstGeom prst="rect">
              <a:avLst/>
            </a:prstGeom>
            <a:solidFill>
              <a:srgbClr val="DDE8F5"/>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sp>
          <p:nvSpPr>
            <p:cNvPr id="19" name="Shape 17">
              <a:extLst>
                <a:ext uri="{C183D7F6-B498-43B3-948B-1728B52AA6E4}">
                  <adec:decorative xmlns:adec="http://schemas.microsoft.com/office/drawing/2017/decorative" val="1"/>
                </a:ext>
              </a:extLst>
            </p:cNvPr>
            <p:cNvSpPr/>
            <p:nvPr/>
          </p:nvSpPr>
          <p:spPr>
            <a:xfrm>
              <a:off x="4389120" y="1297114"/>
              <a:ext cx="292608" cy="292608"/>
            </a:xfrm>
            <a:prstGeom prst="ellipse">
              <a:avLst/>
            </a:prstGeom>
            <a:solidFill>
              <a:srgbClr val="1A6B4A"/>
            </a:solidFill>
            <a:ln w="12700">
              <a:solidFill>
                <a:srgbClr val="1A6B4A"/>
              </a:solidFill>
              <a:prstDash val="solid"/>
            </a:ln>
          </p:spPr>
          <p:txBody>
            <a:bodyPr/>
            <a:lstStyle/>
            <a:p>
              <a:endParaRPr lang="en-US"/>
            </a:p>
          </p:txBody>
        </p:sp>
        <p:sp>
          <p:nvSpPr>
            <p:cNvPr id="20" name="Shape 18">
              <a:extLst>
                <a:ext uri="{C183D7F6-B498-43B3-948B-1728B52AA6E4}">
                  <adec:decorative xmlns:adec="http://schemas.microsoft.com/office/drawing/2017/decorative" val="1"/>
                </a:ext>
              </a:extLst>
            </p:cNvPr>
            <p:cNvSpPr/>
            <p:nvPr/>
          </p:nvSpPr>
          <p:spPr>
            <a:xfrm>
              <a:off x="3177540" y="1635442"/>
              <a:ext cx="2788920" cy="2606040"/>
            </a:xfrm>
            <a:prstGeom prst="rect">
              <a:avLst/>
            </a:prstGeom>
            <a:solidFill>
              <a:srgbClr val="DDE8F5"/>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sp>
          <p:nvSpPr>
            <p:cNvPr id="26" name="Shape 24">
              <a:extLst>
                <a:ext uri="{C183D7F6-B498-43B3-948B-1728B52AA6E4}">
                  <adec:decorative xmlns:adec="http://schemas.microsoft.com/office/drawing/2017/decorative" val="1"/>
                </a:ext>
              </a:extLst>
            </p:cNvPr>
            <p:cNvSpPr/>
            <p:nvPr/>
          </p:nvSpPr>
          <p:spPr>
            <a:xfrm>
              <a:off x="7315200" y="1297114"/>
              <a:ext cx="292608" cy="292608"/>
            </a:xfrm>
            <a:prstGeom prst="ellipse">
              <a:avLst/>
            </a:prstGeom>
            <a:solidFill>
              <a:srgbClr val="7B341E"/>
            </a:solidFill>
            <a:ln w="12700">
              <a:solidFill>
                <a:srgbClr val="7B341E"/>
              </a:solidFill>
              <a:prstDash val="solid"/>
            </a:ln>
          </p:spPr>
          <p:txBody>
            <a:bodyPr/>
            <a:lstStyle/>
            <a:p>
              <a:endParaRPr lang="en-US"/>
            </a:p>
          </p:txBody>
        </p:sp>
        <p:sp>
          <p:nvSpPr>
            <p:cNvPr id="27" name="Shape 25">
              <a:extLst>
                <a:ext uri="{C183D7F6-B498-43B3-948B-1728B52AA6E4}">
                  <adec:decorative xmlns:adec="http://schemas.microsoft.com/office/drawing/2017/decorative" val="1"/>
                </a:ext>
              </a:extLst>
            </p:cNvPr>
            <p:cNvSpPr/>
            <p:nvPr/>
          </p:nvSpPr>
          <p:spPr>
            <a:xfrm>
              <a:off x="6103620" y="1635442"/>
              <a:ext cx="2788920" cy="2606040"/>
            </a:xfrm>
            <a:prstGeom prst="rect">
              <a:avLst/>
            </a:prstGeom>
            <a:solidFill>
              <a:srgbClr val="DDE8F5"/>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grpSp>
      <p:sp>
        <p:nvSpPr>
          <p:cNvPr id="3" name="Title 2">
            <a:extLst>
              <a:ext uri="{FF2B5EF4-FFF2-40B4-BE49-F238E27FC236}">
                <a16:creationId xmlns:a16="http://schemas.microsoft.com/office/drawing/2014/main" id="{6735B214-4E45-4F58-0D4E-A9F11A1430BE}"/>
              </a:ext>
            </a:extLst>
          </p:cNvPr>
          <p:cNvSpPr>
            <a:spLocks noGrp="1"/>
          </p:cNvSpPr>
          <p:nvPr>
            <p:ph type="title"/>
          </p:nvPr>
        </p:nvSpPr>
        <p:spPr/>
        <p:txBody>
          <a:bodyPr/>
          <a:lstStyle/>
          <a:p>
            <a:r>
              <a:rPr lang="en-US" sz="2800" dirty="0">
                <a:solidFill>
                  <a:srgbClr val="FFFFFF"/>
                </a:solidFill>
              </a:rPr>
              <a:t>Example 2: Multiple Reports on the Same Property</a:t>
            </a:r>
            <a:endParaRPr lang="en-US" dirty="0"/>
          </a:p>
        </p:txBody>
      </p:sp>
      <p:sp>
        <p:nvSpPr>
          <p:cNvPr id="10" name="Text 8"/>
          <p:cNvSpPr/>
          <p:nvPr/>
        </p:nvSpPr>
        <p:spPr>
          <a:xfrm>
            <a:off x="365760" y="868680"/>
            <a:ext cx="8549640" cy="320040"/>
          </a:xfrm>
          <a:prstGeom prst="rect">
            <a:avLst/>
          </a:prstGeom>
          <a:noFill/>
          <a:ln/>
        </p:spPr>
        <p:txBody>
          <a:bodyPr wrap="square" rtlCol="0" anchor="ctr"/>
          <a:lstStyle/>
          <a:p>
            <a:pPr marL="0" indent="0">
              <a:buNone/>
            </a:pPr>
            <a:r>
              <a:rPr lang="en-US" sz="1300" i="1">
                <a:solidFill>
                  <a:srgbClr val="64748B"/>
                </a:solidFill>
              </a:rPr>
              <a:t>Scenario: Property A — State VR agency makes multiple improvements over several years and is preparing FFY 2025 SF-429s.</a:t>
            </a:r>
            <a:endParaRPr lang="en-US" sz="1300"/>
          </a:p>
        </p:txBody>
      </p:sp>
      <p:sp>
        <p:nvSpPr>
          <p:cNvPr id="15" name="Text 13"/>
          <p:cNvSpPr/>
          <p:nvPr/>
        </p:nvSpPr>
        <p:spPr>
          <a:xfrm>
            <a:off x="274320" y="1635442"/>
            <a:ext cx="2788920" cy="475488"/>
          </a:xfrm>
          <a:prstGeom prst="rect">
            <a:avLst/>
          </a:prstGeom>
          <a:solidFill>
            <a:srgbClr val="1B3A6B"/>
          </a:solidFill>
          <a:ln/>
        </p:spPr>
        <p:txBody>
          <a:bodyPr wrap="square" rtlCol="0" anchor="ctr"/>
          <a:lstStyle/>
          <a:p>
            <a:pPr marL="0" indent="0" algn="ctr">
              <a:buNone/>
            </a:pPr>
            <a:r>
              <a:rPr lang="en-US" sz="1700" b="1">
                <a:solidFill>
                  <a:srgbClr val="FFFFFF"/>
                </a:solidFill>
              </a:rPr>
              <a:t>FFY 2020</a:t>
            </a:r>
            <a:endParaRPr lang="en-US" sz="1700"/>
          </a:p>
        </p:txBody>
      </p:sp>
      <p:sp>
        <p:nvSpPr>
          <p:cNvPr id="16" name="Text 14"/>
          <p:cNvSpPr/>
          <p:nvPr/>
        </p:nvSpPr>
        <p:spPr>
          <a:xfrm>
            <a:off x="365760" y="2184082"/>
            <a:ext cx="2606040" cy="347472"/>
          </a:xfrm>
          <a:prstGeom prst="rect">
            <a:avLst/>
          </a:prstGeom>
          <a:noFill/>
          <a:ln/>
        </p:spPr>
        <p:txBody>
          <a:bodyPr wrap="square" rtlCol="0" anchor="ctr"/>
          <a:lstStyle/>
          <a:p>
            <a:pPr marL="0" indent="0" algn="ctr">
              <a:buNone/>
            </a:pPr>
            <a:r>
              <a:rPr lang="en-US" sz="1500" b="1">
                <a:solidFill>
                  <a:srgbClr val="1B3A6B"/>
                </a:solidFill>
              </a:rPr>
              <a:t>$2.5M improvement</a:t>
            </a:r>
            <a:endParaRPr lang="en-US" sz="1500"/>
          </a:p>
        </p:txBody>
      </p:sp>
      <p:sp>
        <p:nvSpPr>
          <p:cNvPr id="17" name="Text 15"/>
          <p:cNvSpPr/>
          <p:nvPr/>
        </p:nvSpPr>
        <p:spPr>
          <a:xfrm>
            <a:off x="365760" y="2595562"/>
            <a:ext cx="2606040" cy="292608"/>
          </a:xfrm>
          <a:prstGeom prst="rect">
            <a:avLst/>
          </a:prstGeom>
          <a:noFill/>
          <a:ln/>
        </p:spPr>
        <p:txBody>
          <a:bodyPr wrap="square" rtlCol="0" anchor="ctr"/>
          <a:lstStyle/>
          <a:p>
            <a:pPr marL="0" indent="0" algn="ctr">
              <a:buNone/>
            </a:pPr>
            <a:r>
              <a:rPr lang="en-US" sz="1300">
                <a:solidFill>
                  <a:srgbClr val="64748B"/>
                </a:solidFill>
              </a:rPr>
              <a:t>2025 is year 6 of 20-year period</a:t>
            </a:r>
            <a:endParaRPr lang="en-US" sz="1300"/>
          </a:p>
        </p:txBody>
      </p:sp>
      <p:sp>
        <p:nvSpPr>
          <p:cNvPr id="18" name="Text 16"/>
          <p:cNvSpPr/>
          <p:nvPr/>
        </p:nvSpPr>
        <p:spPr>
          <a:xfrm>
            <a:off x="365760" y="2943034"/>
            <a:ext cx="2606040" cy="685800"/>
          </a:xfrm>
          <a:prstGeom prst="rect">
            <a:avLst/>
          </a:prstGeom>
          <a:noFill/>
          <a:ln/>
        </p:spPr>
        <p:txBody>
          <a:bodyPr wrap="square" rtlCol="0" anchor="ctr"/>
          <a:lstStyle/>
          <a:p>
            <a:pPr marL="0" indent="0" algn="ctr">
              <a:buNone/>
            </a:pPr>
            <a:r>
              <a:rPr lang="en-US" sz="1300">
                <a:solidFill>
                  <a:srgbClr val="2D3748"/>
                </a:solidFill>
              </a:rPr>
              <a:t>Requires separate</a:t>
            </a:r>
            <a:endParaRPr lang="en-US" sz="1300"/>
          </a:p>
          <a:p>
            <a:pPr marL="0" indent="0" algn="ctr">
              <a:buNone/>
            </a:pPr>
            <a:r>
              <a:rPr lang="en-US" sz="1300">
                <a:solidFill>
                  <a:srgbClr val="2D3748"/>
                </a:solidFill>
              </a:rPr>
              <a:t>SF-429 Cover Page</a:t>
            </a:r>
            <a:endParaRPr lang="en-US" sz="1300"/>
          </a:p>
          <a:p>
            <a:pPr marL="0" indent="0" algn="ctr">
              <a:buNone/>
            </a:pPr>
            <a:r>
              <a:rPr lang="en-US" sz="1300">
                <a:solidFill>
                  <a:srgbClr val="2D3748"/>
                </a:solidFill>
              </a:rPr>
              <a:t>+ SF-429A each year</a:t>
            </a:r>
            <a:endParaRPr lang="en-US" sz="1300"/>
          </a:p>
        </p:txBody>
      </p:sp>
      <p:sp>
        <p:nvSpPr>
          <p:cNvPr id="22" name="Text 20"/>
          <p:cNvSpPr/>
          <p:nvPr/>
        </p:nvSpPr>
        <p:spPr>
          <a:xfrm>
            <a:off x="3200400" y="1635442"/>
            <a:ext cx="2788920" cy="475488"/>
          </a:xfrm>
          <a:prstGeom prst="rect">
            <a:avLst/>
          </a:prstGeom>
          <a:solidFill>
            <a:srgbClr val="276749"/>
          </a:solidFill>
          <a:ln/>
        </p:spPr>
        <p:txBody>
          <a:bodyPr wrap="square" rtlCol="0" anchor="ctr"/>
          <a:lstStyle/>
          <a:p>
            <a:pPr marL="0" indent="0" algn="ctr">
              <a:buNone/>
            </a:pPr>
            <a:r>
              <a:rPr lang="en-US" sz="1700" b="1" dirty="0">
                <a:solidFill>
                  <a:srgbClr val="FFFFFF"/>
                </a:solidFill>
              </a:rPr>
              <a:t>FFY 2024</a:t>
            </a:r>
            <a:endParaRPr lang="en-US" sz="1700" dirty="0"/>
          </a:p>
        </p:txBody>
      </p:sp>
      <p:sp>
        <p:nvSpPr>
          <p:cNvPr id="23" name="Text 21"/>
          <p:cNvSpPr/>
          <p:nvPr/>
        </p:nvSpPr>
        <p:spPr>
          <a:xfrm>
            <a:off x="3291840" y="2184082"/>
            <a:ext cx="2606040" cy="347472"/>
          </a:xfrm>
          <a:prstGeom prst="rect">
            <a:avLst/>
          </a:prstGeom>
          <a:noFill/>
          <a:ln/>
        </p:spPr>
        <p:txBody>
          <a:bodyPr wrap="square" rtlCol="0" anchor="ctr"/>
          <a:lstStyle/>
          <a:p>
            <a:pPr marL="0" indent="0" algn="ctr">
              <a:buNone/>
            </a:pPr>
            <a:r>
              <a:rPr lang="en-US" sz="1500" b="1">
                <a:solidFill>
                  <a:srgbClr val="1A6B4A"/>
                </a:solidFill>
              </a:rPr>
              <a:t>$1.2M improvement</a:t>
            </a:r>
            <a:endParaRPr lang="en-US" sz="1500"/>
          </a:p>
        </p:txBody>
      </p:sp>
      <p:sp>
        <p:nvSpPr>
          <p:cNvPr id="24" name="Text 22"/>
          <p:cNvSpPr/>
          <p:nvPr/>
        </p:nvSpPr>
        <p:spPr>
          <a:xfrm>
            <a:off x="3291840" y="2595562"/>
            <a:ext cx="2606040" cy="292608"/>
          </a:xfrm>
          <a:prstGeom prst="rect">
            <a:avLst/>
          </a:prstGeom>
          <a:noFill/>
          <a:ln/>
        </p:spPr>
        <p:txBody>
          <a:bodyPr wrap="square" rtlCol="0" anchor="ctr"/>
          <a:lstStyle/>
          <a:p>
            <a:pPr marL="0" indent="0" algn="ctr">
              <a:buNone/>
            </a:pPr>
            <a:r>
              <a:rPr lang="en-US" sz="1300" dirty="0">
                <a:solidFill>
                  <a:srgbClr val="64748B"/>
                </a:solidFill>
              </a:rPr>
              <a:t>2025 is year 2 of 20-year period</a:t>
            </a:r>
            <a:endParaRPr lang="en-US" sz="1300" dirty="0"/>
          </a:p>
        </p:txBody>
      </p:sp>
      <p:sp>
        <p:nvSpPr>
          <p:cNvPr id="25" name="Text 23"/>
          <p:cNvSpPr/>
          <p:nvPr/>
        </p:nvSpPr>
        <p:spPr>
          <a:xfrm>
            <a:off x="3291840" y="2943034"/>
            <a:ext cx="2606040" cy="685800"/>
          </a:xfrm>
          <a:prstGeom prst="rect">
            <a:avLst/>
          </a:prstGeom>
          <a:noFill/>
          <a:ln/>
        </p:spPr>
        <p:txBody>
          <a:bodyPr wrap="square" rtlCol="0" anchor="ctr"/>
          <a:lstStyle/>
          <a:p>
            <a:pPr marL="0" indent="0" algn="ctr">
              <a:buNone/>
            </a:pPr>
            <a:r>
              <a:rPr lang="en-US" sz="1300">
                <a:solidFill>
                  <a:srgbClr val="2D3748"/>
                </a:solidFill>
              </a:rPr>
              <a:t>Requires separate</a:t>
            </a:r>
            <a:endParaRPr lang="en-US" sz="1300"/>
          </a:p>
          <a:p>
            <a:pPr marL="0" indent="0" algn="ctr">
              <a:buNone/>
            </a:pPr>
            <a:r>
              <a:rPr lang="en-US" sz="1300">
                <a:solidFill>
                  <a:srgbClr val="2D3748"/>
                </a:solidFill>
              </a:rPr>
              <a:t>SF-429 Cover Page</a:t>
            </a:r>
            <a:endParaRPr lang="en-US" sz="1300"/>
          </a:p>
          <a:p>
            <a:pPr marL="0" indent="0" algn="ctr">
              <a:buNone/>
            </a:pPr>
            <a:r>
              <a:rPr lang="en-US" sz="1300">
                <a:solidFill>
                  <a:srgbClr val="2D3748"/>
                </a:solidFill>
              </a:rPr>
              <a:t>+ SF-429A each year</a:t>
            </a:r>
            <a:endParaRPr lang="en-US" sz="1300"/>
          </a:p>
        </p:txBody>
      </p:sp>
      <p:sp>
        <p:nvSpPr>
          <p:cNvPr id="29" name="Text 27"/>
          <p:cNvSpPr/>
          <p:nvPr/>
        </p:nvSpPr>
        <p:spPr>
          <a:xfrm>
            <a:off x="6126480" y="1635442"/>
            <a:ext cx="2788920" cy="475488"/>
          </a:xfrm>
          <a:prstGeom prst="rect">
            <a:avLst/>
          </a:prstGeom>
          <a:solidFill>
            <a:srgbClr val="7B341E"/>
          </a:solidFill>
          <a:ln/>
        </p:spPr>
        <p:txBody>
          <a:bodyPr wrap="square" rtlCol="0" anchor="ctr"/>
          <a:lstStyle/>
          <a:p>
            <a:pPr marL="0" indent="0" algn="ctr">
              <a:buNone/>
            </a:pPr>
            <a:r>
              <a:rPr lang="en-US" sz="1700" b="1" dirty="0">
                <a:solidFill>
                  <a:srgbClr val="FFFFFF"/>
                </a:solidFill>
              </a:rPr>
              <a:t>FFY 2025</a:t>
            </a:r>
            <a:endParaRPr lang="en-US" sz="1700" dirty="0"/>
          </a:p>
        </p:txBody>
      </p:sp>
      <p:sp>
        <p:nvSpPr>
          <p:cNvPr id="30" name="Text 28"/>
          <p:cNvSpPr/>
          <p:nvPr/>
        </p:nvSpPr>
        <p:spPr>
          <a:xfrm>
            <a:off x="6217920" y="2184082"/>
            <a:ext cx="2606040" cy="347472"/>
          </a:xfrm>
          <a:prstGeom prst="rect">
            <a:avLst/>
          </a:prstGeom>
          <a:noFill/>
          <a:ln/>
        </p:spPr>
        <p:txBody>
          <a:bodyPr wrap="square" rtlCol="0" anchor="ctr"/>
          <a:lstStyle/>
          <a:p>
            <a:pPr marL="0" indent="0" algn="ctr">
              <a:buNone/>
            </a:pPr>
            <a:r>
              <a:rPr lang="en-US" sz="1500" b="1">
                <a:solidFill>
                  <a:srgbClr val="7B341E"/>
                </a:solidFill>
              </a:rPr>
              <a:t>$1.3M improvement</a:t>
            </a:r>
            <a:endParaRPr lang="en-US" sz="1500"/>
          </a:p>
        </p:txBody>
      </p:sp>
      <p:sp>
        <p:nvSpPr>
          <p:cNvPr id="31" name="Text 29"/>
          <p:cNvSpPr/>
          <p:nvPr/>
        </p:nvSpPr>
        <p:spPr>
          <a:xfrm>
            <a:off x="6217920" y="2595562"/>
            <a:ext cx="2606040" cy="292608"/>
          </a:xfrm>
          <a:prstGeom prst="rect">
            <a:avLst/>
          </a:prstGeom>
          <a:noFill/>
          <a:ln/>
        </p:spPr>
        <p:txBody>
          <a:bodyPr wrap="square" rtlCol="0" anchor="ctr"/>
          <a:lstStyle/>
          <a:p>
            <a:pPr marL="0" indent="0" algn="ctr">
              <a:buNone/>
            </a:pPr>
            <a:r>
              <a:rPr lang="en-US" sz="1300">
                <a:solidFill>
                  <a:srgbClr val="64748B"/>
                </a:solidFill>
              </a:rPr>
              <a:t>Year 1 of 20-year period</a:t>
            </a:r>
            <a:endParaRPr lang="en-US" sz="1300"/>
          </a:p>
        </p:txBody>
      </p:sp>
      <p:sp>
        <p:nvSpPr>
          <p:cNvPr id="32" name="Text 30"/>
          <p:cNvSpPr/>
          <p:nvPr/>
        </p:nvSpPr>
        <p:spPr>
          <a:xfrm>
            <a:off x="6217920" y="2943034"/>
            <a:ext cx="2606040" cy="685800"/>
          </a:xfrm>
          <a:prstGeom prst="rect">
            <a:avLst/>
          </a:prstGeom>
          <a:noFill/>
          <a:ln/>
        </p:spPr>
        <p:txBody>
          <a:bodyPr wrap="square" rtlCol="0" anchor="ctr"/>
          <a:lstStyle/>
          <a:p>
            <a:pPr marL="0" indent="0" algn="ctr">
              <a:buNone/>
            </a:pPr>
            <a:r>
              <a:rPr lang="en-US" sz="1300">
                <a:solidFill>
                  <a:srgbClr val="2D3748"/>
                </a:solidFill>
              </a:rPr>
              <a:t>Requires separate</a:t>
            </a:r>
            <a:endParaRPr lang="en-US" sz="1300"/>
          </a:p>
          <a:p>
            <a:pPr marL="0" indent="0" algn="ctr">
              <a:buNone/>
            </a:pPr>
            <a:r>
              <a:rPr lang="en-US" sz="1300">
                <a:solidFill>
                  <a:srgbClr val="2D3748"/>
                </a:solidFill>
              </a:rPr>
              <a:t>SF-429 Cover Page</a:t>
            </a:r>
            <a:endParaRPr lang="en-US" sz="1300"/>
          </a:p>
          <a:p>
            <a:pPr marL="0" indent="0" algn="ctr">
              <a:buNone/>
            </a:pPr>
            <a:r>
              <a:rPr lang="en-US" sz="1300">
                <a:solidFill>
                  <a:srgbClr val="2D3748"/>
                </a:solidFill>
              </a:rPr>
              <a:t>+ SF-429A each year</a:t>
            </a:r>
            <a:endParaRPr lang="en-US" sz="1300"/>
          </a:p>
        </p:txBody>
      </p:sp>
      <p:sp>
        <p:nvSpPr>
          <p:cNvPr id="34" name="Text 32"/>
          <p:cNvSpPr/>
          <p:nvPr/>
        </p:nvSpPr>
        <p:spPr>
          <a:xfrm>
            <a:off x="274320" y="4321302"/>
            <a:ext cx="8641080" cy="465010"/>
          </a:xfrm>
          <a:prstGeom prst="rect">
            <a:avLst/>
          </a:prstGeom>
          <a:solidFill>
            <a:srgbClr val="FFF8E1"/>
          </a:solidFill>
          <a:ln w="19050">
            <a:solidFill>
              <a:srgbClr val="C8992A"/>
            </a:solidFill>
          </a:ln>
        </p:spPr>
        <p:txBody>
          <a:bodyPr wrap="square" rtlCol="0" anchor="ctr"/>
          <a:lstStyle/>
          <a:p>
            <a:pPr marL="0" indent="0">
              <a:buNone/>
            </a:pPr>
            <a:r>
              <a:rPr lang="en-US" sz="1400" b="1" dirty="0">
                <a:solidFill>
                  <a:srgbClr val="7B3B00"/>
                </a:solidFill>
              </a:rPr>
              <a:t>RESULT: </a:t>
            </a:r>
            <a:r>
              <a:rPr lang="en-US" sz="1400" dirty="0">
                <a:solidFill>
                  <a:srgbClr val="2D3748"/>
                </a:solidFill>
              </a:rPr>
              <a:t>This agency must submit </a:t>
            </a:r>
            <a:r>
              <a:rPr lang="en-US" sz="1400" b="1" dirty="0">
                <a:solidFill>
                  <a:srgbClr val="1B3A6B"/>
                </a:solidFill>
              </a:rPr>
              <a:t>THREE separate sets</a:t>
            </a:r>
            <a:r>
              <a:rPr lang="en-US" sz="1400" dirty="0">
                <a:solidFill>
                  <a:srgbClr val="2D3748"/>
                </a:solidFill>
              </a:rPr>
              <a:t> of SF-429 forms for Property A in the same reporting cycle — one for each year improvements were made.</a:t>
            </a:r>
            <a:endParaRPr lang="en-US" sz="1400" dirty="0"/>
          </a:p>
        </p:txBody>
      </p:sp>
      <p:sp>
        <p:nvSpPr>
          <p:cNvPr id="4" name="Content Placeholder 3">
            <a:extLst>
              <a:ext uri="{FF2B5EF4-FFF2-40B4-BE49-F238E27FC236}">
                <a16:creationId xmlns:a16="http://schemas.microsoft.com/office/drawing/2014/main" id="{C57506B9-DB17-813B-5774-936920EDC90A}"/>
              </a:ext>
            </a:extLst>
          </p:cNvPr>
          <p:cNvSpPr>
            <a:spLocks noGrp="1"/>
          </p:cNvSpPr>
          <p:nvPr>
            <p:ph sz="quarter" idx="10"/>
          </p:nvPr>
        </p:nvSpPr>
        <p:spPr/>
        <p:txBody>
          <a:bodyPr/>
          <a:lstStyle/>
          <a:p>
            <a:pPr marL="0" indent="0">
              <a:buNone/>
            </a:pPr>
            <a:r>
              <a:rPr lang="en-US" i="1" dirty="0"/>
              <a:t>Scenario: Property A — State VR agency makes multiple improvements over several years and is preparing FFY 2025 SF-429s.</a:t>
            </a:r>
          </a:p>
          <a:p>
            <a:r>
              <a:rPr lang="en-US" b="1" dirty="0"/>
              <a:t>FFY 2020: $2.5M improvement </a:t>
            </a:r>
            <a:r>
              <a:rPr lang="en-US" dirty="0"/>
              <a:t>- 2025 is year 6 of 20-year period</a:t>
            </a:r>
            <a:br>
              <a:rPr lang="en-US" dirty="0"/>
            </a:br>
            <a:r>
              <a:rPr lang="en-US" dirty="0"/>
              <a:t>Requires separate, SF-429 Cover Page, SF-429A each year </a:t>
            </a:r>
          </a:p>
          <a:p>
            <a:r>
              <a:rPr lang="en-US" b="1" dirty="0"/>
              <a:t>FFY 2024: $1.2M improvement - </a:t>
            </a:r>
            <a:r>
              <a:rPr lang="en-US" dirty="0"/>
              <a:t>2025 is year 2 of 20-year period</a:t>
            </a:r>
            <a:br>
              <a:rPr lang="en-US" dirty="0"/>
            </a:br>
            <a:r>
              <a:rPr lang="en-US" dirty="0"/>
              <a:t>Requires separate, SF-429 Cover Page, SF-429A each year </a:t>
            </a:r>
          </a:p>
          <a:p>
            <a:r>
              <a:rPr lang="en-US" b="1" dirty="0"/>
              <a:t>FFY 2025: $1.3M improvement </a:t>
            </a:r>
            <a:r>
              <a:rPr lang="en-US" dirty="0"/>
              <a:t>- Year 1 of 20-year period</a:t>
            </a:r>
            <a:br>
              <a:rPr lang="en-US" dirty="0"/>
            </a:br>
            <a:r>
              <a:rPr lang="en-US" dirty="0"/>
              <a:t>Requires separate, SF-429 Cover Page, SF-429A each year </a:t>
            </a:r>
          </a:p>
          <a:p>
            <a:pPr marL="0" indent="0">
              <a:buNone/>
            </a:pPr>
            <a:r>
              <a:rPr lang="en-US" b="1" dirty="0"/>
              <a:t>RESULT:</a:t>
            </a:r>
            <a:r>
              <a:rPr lang="en-US" dirty="0"/>
              <a:t> This agency must submit </a:t>
            </a:r>
            <a:r>
              <a:rPr lang="en-US" b="1" dirty="0"/>
              <a:t>THREE separate sets </a:t>
            </a:r>
            <a:r>
              <a:rPr lang="en-US" dirty="0"/>
              <a:t>of SF-429 forms for Property A in the same reporting cycle — one for each year improvements were made.</a:t>
            </a:r>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2ECCF4E-D2EC-7A24-6664-0563F82E7FAC}"/>
              </a:ext>
              <a:ext uri="{C183D7F6-B498-43B3-948B-1728B52AA6E4}">
                <adec:decorative xmlns:adec="http://schemas.microsoft.com/office/drawing/2017/decorative" val="1"/>
              </a:ext>
            </a:extLst>
          </p:cNvPr>
          <p:cNvGrpSpPr/>
          <p:nvPr/>
        </p:nvGrpSpPr>
        <p:grpSpPr>
          <a:xfrm>
            <a:off x="365760" y="1051560"/>
            <a:ext cx="8503920" cy="3557016"/>
            <a:chOff x="365760" y="1051560"/>
            <a:chExt cx="8503920" cy="3557016"/>
          </a:xfrm>
        </p:grpSpPr>
        <p:sp>
          <p:nvSpPr>
            <p:cNvPr id="10" name="Shape 8">
              <a:extLst>
                <a:ext uri="{C183D7F6-B498-43B3-948B-1728B52AA6E4}">
                  <adec:decorative xmlns:adec="http://schemas.microsoft.com/office/drawing/2017/decorative" val="1"/>
                </a:ext>
              </a:extLst>
            </p:cNvPr>
            <p:cNvSpPr/>
            <p:nvPr/>
          </p:nvSpPr>
          <p:spPr>
            <a:xfrm>
              <a:off x="365760" y="1051560"/>
              <a:ext cx="4023360" cy="3520440"/>
            </a:xfrm>
            <a:prstGeom prst="rect">
              <a:avLst/>
            </a:prstGeom>
            <a:solidFill>
              <a:srgbClr val="1B3A6B"/>
            </a:solidFill>
            <a:ln w="12700">
              <a:solidFill>
                <a:srgbClr val="1B3A6B"/>
              </a:solidFill>
              <a:prstDash val="solid"/>
            </a:ln>
            <a:effectLst>
              <a:outerShdw blurRad="101600" dist="38100" dir="8100000" algn="bl" rotWithShape="0">
                <a:srgbClr val="000000">
                  <a:alpha val="13000"/>
                </a:srgbClr>
              </a:outerShdw>
            </a:effectLst>
          </p:spPr>
          <p:txBody>
            <a:bodyPr/>
            <a:lstStyle/>
            <a:p>
              <a:endParaRPr lang="en-US"/>
            </a:p>
          </p:txBody>
        </p:sp>
        <p:sp>
          <p:nvSpPr>
            <p:cNvPr id="13" name="Shape 11">
              <a:extLst>
                <a:ext uri="{C183D7F6-B498-43B3-948B-1728B52AA6E4}">
                  <adec:decorative xmlns:adec="http://schemas.microsoft.com/office/drawing/2017/decorative" val="1"/>
                </a:ext>
              </a:extLst>
            </p:cNvPr>
            <p:cNvSpPr/>
            <p:nvPr/>
          </p:nvSpPr>
          <p:spPr>
            <a:xfrm>
              <a:off x="731520" y="2258568"/>
              <a:ext cx="3291840" cy="27432"/>
            </a:xfrm>
            <a:prstGeom prst="rect">
              <a:avLst/>
            </a:prstGeom>
            <a:solidFill>
              <a:srgbClr val="C8992A"/>
            </a:solidFill>
            <a:ln w="12700">
              <a:solidFill>
                <a:srgbClr val="C8992A"/>
              </a:solidFill>
              <a:prstDash val="solid"/>
            </a:ln>
          </p:spPr>
          <p:txBody>
            <a:bodyPr/>
            <a:lstStyle/>
            <a:p>
              <a:endParaRPr lang="en-US"/>
            </a:p>
          </p:txBody>
        </p:sp>
        <p:sp>
          <p:nvSpPr>
            <p:cNvPr id="16" name="Shape 14">
              <a:extLst>
                <a:ext uri="{C183D7F6-B498-43B3-948B-1728B52AA6E4}">
                  <adec:decorative xmlns:adec="http://schemas.microsoft.com/office/drawing/2017/decorative" val="1"/>
                </a:ext>
              </a:extLst>
            </p:cNvPr>
            <p:cNvSpPr/>
            <p:nvPr/>
          </p:nvSpPr>
          <p:spPr>
            <a:xfrm>
              <a:off x="4617720" y="1261872"/>
              <a:ext cx="4251960" cy="457200"/>
            </a:xfrm>
            <a:prstGeom prst="rect">
              <a:avLst/>
            </a:prstGeom>
            <a:solidFill>
              <a:srgbClr val="DDE8F5"/>
            </a:solidFill>
            <a:ln w="12700">
              <a:solidFill>
                <a:srgbClr val="E2E8F0"/>
              </a:solidFill>
              <a:prstDash val="solid"/>
            </a:ln>
          </p:spPr>
          <p:txBody>
            <a:bodyPr/>
            <a:lstStyle/>
            <a:p>
              <a:endParaRPr lang="en-US"/>
            </a:p>
          </p:txBody>
        </p:sp>
        <p:sp>
          <p:nvSpPr>
            <p:cNvPr id="17" name="Shape 15">
              <a:extLst>
                <a:ext uri="{C183D7F6-B498-43B3-948B-1728B52AA6E4}">
                  <adec:decorative xmlns:adec="http://schemas.microsoft.com/office/drawing/2017/decorative" val="1"/>
                </a:ext>
              </a:extLst>
            </p:cNvPr>
            <p:cNvSpPr/>
            <p:nvPr/>
          </p:nvSpPr>
          <p:spPr>
            <a:xfrm>
              <a:off x="4617720" y="1261872"/>
              <a:ext cx="292608" cy="457200"/>
            </a:xfrm>
            <a:prstGeom prst="rect">
              <a:avLst/>
            </a:prstGeom>
            <a:solidFill>
              <a:srgbClr val="C8992A"/>
            </a:solidFill>
            <a:ln w="12700">
              <a:solidFill>
                <a:srgbClr val="C8992A"/>
              </a:solidFill>
              <a:prstDash val="solid"/>
            </a:ln>
          </p:spPr>
          <p:txBody>
            <a:bodyPr/>
            <a:lstStyle/>
            <a:p>
              <a:endParaRPr lang="en-US"/>
            </a:p>
          </p:txBody>
        </p:sp>
        <p:sp>
          <p:nvSpPr>
            <p:cNvPr id="20" name="Shape 18">
              <a:extLst>
                <a:ext uri="{C183D7F6-B498-43B3-948B-1728B52AA6E4}">
                  <adec:decorative xmlns:adec="http://schemas.microsoft.com/office/drawing/2017/decorative" val="1"/>
                </a:ext>
              </a:extLst>
            </p:cNvPr>
            <p:cNvSpPr/>
            <p:nvPr/>
          </p:nvSpPr>
          <p:spPr>
            <a:xfrm>
              <a:off x="4617720" y="1783080"/>
              <a:ext cx="4251960" cy="457200"/>
            </a:xfrm>
            <a:prstGeom prst="rect">
              <a:avLst/>
            </a:prstGeom>
            <a:solidFill>
              <a:srgbClr val="DDE8F5"/>
            </a:solidFill>
            <a:ln w="12700">
              <a:solidFill>
                <a:srgbClr val="E2E8F0"/>
              </a:solidFill>
              <a:prstDash val="solid"/>
            </a:ln>
          </p:spPr>
          <p:txBody>
            <a:bodyPr/>
            <a:lstStyle/>
            <a:p>
              <a:endParaRPr lang="en-US"/>
            </a:p>
          </p:txBody>
        </p:sp>
        <p:sp>
          <p:nvSpPr>
            <p:cNvPr id="21" name="Shape 19">
              <a:extLst>
                <a:ext uri="{C183D7F6-B498-43B3-948B-1728B52AA6E4}">
                  <adec:decorative xmlns:adec="http://schemas.microsoft.com/office/drawing/2017/decorative" val="1"/>
                </a:ext>
              </a:extLst>
            </p:cNvPr>
            <p:cNvSpPr/>
            <p:nvPr/>
          </p:nvSpPr>
          <p:spPr>
            <a:xfrm>
              <a:off x="4617720" y="1783080"/>
              <a:ext cx="292608" cy="457200"/>
            </a:xfrm>
            <a:prstGeom prst="rect">
              <a:avLst/>
            </a:prstGeom>
            <a:solidFill>
              <a:srgbClr val="C8992A"/>
            </a:solidFill>
            <a:ln w="12700">
              <a:solidFill>
                <a:srgbClr val="C8992A"/>
              </a:solidFill>
              <a:prstDash val="solid"/>
            </a:ln>
          </p:spPr>
          <p:txBody>
            <a:bodyPr/>
            <a:lstStyle/>
            <a:p>
              <a:endParaRPr lang="en-US"/>
            </a:p>
          </p:txBody>
        </p:sp>
        <p:sp>
          <p:nvSpPr>
            <p:cNvPr id="24" name="Shape 22">
              <a:extLst>
                <a:ext uri="{C183D7F6-B498-43B3-948B-1728B52AA6E4}">
                  <adec:decorative xmlns:adec="http://schemas.microsoft.com/office/drawing/2017/decorative" val="1"/>
                </a:ext>
              </a:extLst>
            </p:cNvPr>
            <p:cNvSpPr/>
            <p:nvPr/>
          </p:nvSpPr>
          <p:spPr>
            <a:xfrm>
              <a:off x="4617720" y="2304288"/>
              <a:ext cx="4251960" cy="457200"/>
            </a:xfrm>
            <a:prstGeom prst="rect">
              <a:avLst/>
            </a:prstGeom>
            <a:solidFill>
              <a:srgbClr val="DDE8F5"/>
            </a:solidFill>
            <a:ln w="12700">
              <a:solidFill>
                <a:srgbClr val="E2E8F0"/>
              </a:solidFill>
              <a:prstDash val="solid"/>
            </a:ln>
          </p:spPr>
          <p:txBody>
            <a:bodyPr/>
            <a:lstStyle/>
            <a:p>
              <a:endParaRPr lang="en-US"/>
            </a:p>
          </p:txBody>
        </p:sp>
        <p:sp>
          <p:nvSpPr>
            <p:cNvPr id="25" name="Shape 23">
              <a:extLst>
                <a:ext uri="{C183D7F6-B498-43B3-948B-1728B52AA6E4}">
                  <adec:decorative xmlns:adec="http://schemas.microsoft.com/office/drawing/2017/decorative" val="1"/>
                </a:ext>
              </a:extLst>
            </p:cNvPr>
            <p:cNvSpPr/>
            <p:nvPr/>
          </p:nvSpPr>
          <p:spPr>
            <a:xfrm>
              <a:off x="4617720" y="2304288"/>
              <a:ext cx="292608" cy="457200"/>
            </a:xfrm>
            <a:prstGeom prst="rect">
              <a:avLst/>
            </a:prstGeom>
            <a:solidFill>
              <a:srgbClr val="C8992A"/>
            </a:solidFill>
            <a:ln w="12700">
              <a:solidFill>
                <a:srgbClr val="C8992A"/>
              </a:solidFill>
              <a:prstDash val="solid"/>
            </a:ln>
          </p:spPr>
          <p:txBody>
            <a:bodyPr/>
            <a:lstStyle/>
            <a:p>
              <a:endParaRPr lang="en-US"/>
            </a:p>
          </p:txBody>
        </p:sp>
        <p:sp>
          <p:nvSpPr>
            <p:cNvPr id="28" name="Shape 26">
              <a:extLst>
                <a:ext uri="{C183D7F6-B498-43B3-948B-1728B52AA6E4}">
                  <adec:decorative xmlns:adec="http://schemas.microsoft.com/office/drawing/2017/decorative" val="1"/>
                </a:ext>
              </a:extLst>
            </p:cNvPr>
            <p:cNvSpPr/>
            <p:nvPr/>
          </p:nvSpPr>
          <p:spPr>
            <a:xfrm>
              <a:off x="4617720" y="2825496"/>
              <a:ext cx="4251960" cy="457200"/>
            </a:xfrm>
            <a:prstGeom prst="rect">
              <a:avLst/>
            </a:prstGeom>
            <a:solidFill>
              <a:srgbClr val="DDE8F5"/>
            </a:solidFill>
            <a:ln w="12700">
              <a:solidFill>
                <a:srgbClr val="E2E8F0"/>
              </a:solidFill>
              <a:prstDash val="solid"/>
            </a:ln>
          </p:spPr>
          <p:txBody>
            <a:bodyPr/>
            <a:lstStyle/>
            <a:p>
              <a:endParaRPr lang="en-US"/>
            </a:p>
          </p:txBody>
        </p:sp>
        <p:sp>
          <p:nvSpPr>
            <p:cNvPr id="29" name="Shape 27">
              <a:extLst>
                <a:ext uri="{C183D7F6-B498-43B3-948B-1728B52AA6E4}">
                  <adec:decorative xmlns:adec="http://schemas.microsoft.com/office/drawing/2017/decorative" val="1"/>
                </a:ext>
              </a:extLst>
            </p:cNvPr>
            <p:cNvSpPr/>
            <p:nvPr/>
          </p:nvSpPr>
          <p:spPr>
            <a:xfrm>
              <a:off x="4617720" y="2825496"/>
              <a:ext cx="292608" cy="457200"/>
            </a:xfrm>
            <a:prstGeom prst="rect">
              <a:avLst/>
            </a:prstGeom>
            <a:solidFill>
              <a:srgbClr val="C8992A"/>
            </a:solidFill>
            <a:ln w="12700">
              <a:solidFill>
                <a:srgbClr val="C8992A"/>
              </a:solidFill>
              <a:prstDash val="solid"/>
            </a:ln>
          </p:spPr>
          <p:txBody>
            <a:bodyPr/>
            <a:lstStyle/>
            <a:p>
              <a:endParaRPr lang="en-US"/>
            </a:p>
          </p:txBody>
        </p:sp>
        <p:sp>
          <p:nvSpPr>
            <p:cNvPr id="32" name="Shape 30">
              <a:extLst>
                <a:ext uri="{C183D7F6-B498-43B3-948B-1728B52AA6E4}">
                  <adec:decorative xmlns:adec="http://schemas.microsoft.com/office/drawing/2017/decorative" val="1"/>
                </a:ext>
              </a:extLst>
            </p:cNvPr>
            <p:cNvSpPr/>
            <p:nvPr/>
          </p:nvSpPr>
          <p:spPr>
            <a:xfrm>
              <a:off x="4617720" y="3346704"/>
              <a:ext cx="4251960" cy="457200"/>
            </a:xfrm>
            <a:prstGeom prst="rect">
              <a:avLst/>
            </a:prstGeom>
            <a:solidFill>
              <a:srgbClr val="DDE8F5"/>
            </a:solidFill>
            <a:ln w="12700">
              <a:solidFill>
                <a:srgbClr val="E2E8F0"/>
              </a:solidFill>
              <a:prstDash val="solid"/>
            </a:ln>
          </p:spPr>
          <p:txBody>
            <a:bodyPr/>
            <a:lstStyle/>
            <a:p>
              <a:endParaRPr lang="en-US"/>
            </a:p>
          </p:txBody>
        </p:sp>
        <p:sp>
          <p:nvSpPr>
            <p:cNvPr id="33" name="Shape 31">
              <a:extLst>
                <a:ext uri="{C183D7F6-B498-43B3-948B-1728B52AA6E4}">
                  <adec:decorative xmlns:adec="http://schemas.microsoft.com/office/drawing/2017/decorative" val="1"/>
                </a:ext>
              </a:extLst>
            </p:cNvPr>
            <p:cNvSpPr/>
            <p:nvPr/>
          </p:nvSpPr>
          <p:spPr>
            <a:xfrm>
              <a:off x="4617720" y="3346704"/>
              <a:ext cx="292608" cy="457200"/>
            </a:xfrm>
            <a:prstGeom prst="rect">
              <a:avLst/>
            </a:prstGeom>
            <a:solidFill>
              <a:srgbClr val="C8992A"/>
            </a:solidFill>
            <a:ln w="12700">
              <a:solidFill>
                <a:srgbClr val="C8992A"/>
              </a:solidFill>
              <a:prstDash val="solid"/>
            </a:ln>
          </p:spPr>
          <p:txBody>
            <a:bodyPr/>
            <a:lstStyle/>
            <a:p>
              <a:endParaRPr lang="en-US"/>
            </a:p>
          </p:txBody>
        </p:sp>
        <p:sp>
          <p:nvSpPr>
            <p:cNvPr id="36" name="Shape 34">
              <a:extLst>
                <a:ext uri="{C183D7F6-B498-43B3-948B-1728B52AA6E4}">
                  <adec:decorative xmlns:adec="http://schemas.microsoft.com/office/drawing/2017/decorative" val="1"/>
                </a:ext>
              </a:extLst>
            </p:cNvPr>
            <p:cNvSpPr/>
            <p:nvPr/>
          </p:nvSpPr>
          <p:spPr>
            <a:xfrm>
              <a:off x="4617720" y="3867912"/>
              <a:ext cx="4251960" cy="457200"/>
            </a:xfrm>
            <a:prstGeom prst="rect">
              <a:avLst/>
            </a:prstGeom>
            <a:solidFill>
              <a:srgbClr val="DDE8F5"/>
            </a:solidFill>
            <a:ln w="12700">
              <a:solidFill>
                <a:srgbClr val="E2E8F0"/>
              </a:solidFill>
              <a:prstDash val="solid"/>
            </a:ln>
          </p:spPr>
          <p:txBody>
            <a:bodyPr/>
            <a:lstStyle/>
            <a:p>
              <a:endParaRPr lang="en-US"/>
            </a:p>
          </p:txBody>
        </p:sp>
        <p:sp>
          <p:nvSpPr>
            <p:cNvPr id="37" name="Shape 35">
              <a:extLst>
                <a:ext uri="{C183D7F6-B498-43B3-948B-1728B52AA6E4}">
                  <adec:decorative xmlns:adec="http://schemas.microsoft.com/office/drawing/2017/decorative" val="1"/>
                </a:ext>
              </a:extLst>
            </p:cNvPr>
            <p:cNvSpPr/>
            <p:nvPr/>
          </p:nvSpPr>
          <p:spPr>
            <a:xfrm>
              <a:off x="4617720" y="3867912"/>
              <a:ext cx="292608" cy="457200"/>
            </a:xfrm>
            <a:prstGeom prst="rect">
              <a:avLst/>
            </a:prstGeom>
            <a:solidFill>
              <a:srgbClr val="C8992A"/>
            </a:solidFill>
            <a:ln w="12700">
              <a:solidFill>
                <a:srgbClr val="C8992A"/>
              </a:solidFill>
              <a:prstDash val="solid"/>
            </a:ln>
          </p:spPr>
          <p:txBody>
            <a:bodyPr/>
            <a:lstStyle/>
            <a:p>
              <a:endParaRPr lang="en-US"/>
            </a:p>
          </p:txBody>
        </p:sp>
        <p:sp>
          <p:nvSpPr>
            <p:cNvPr id="40" name="Shape 38">
              <a:extLst>
                <a:ext uri="{C183D7F6-B498-43B3-948B-1728B52AA6E4}">
                  <adec:decorative xmlns:adec="http://schemas.microsoft.com/office/drawing/2017/decorative" val="1"/>
                </a:ext>
              </a:extLst>
            </p:cNvPr>
            <p:cNvSpPr/>
            <p:nvPr/>
          </p:nvSpPr>
          <p:spPr>
            <a:xfrm>
              <a:off x="4617720" y="4407408"/>
              <a:ext cx="4251960" cy="201168"/>
            </a:xfrm>
            <a:prstGeom prst="rect">
              <a:avLst/>
            </a:prstGeom>
            <a:solidFill>
              <a:srgbClr val="C8992A"/>
            </a:solidFill>
            <a:ln w="12700">
              <a:solidFill>
                <a:srgbClr val="C8992A"/>
              </a:solidFill>
              <a:prstDash val="solid"/>
            </a:ln>
          </p:spPr>
          <p:txBody>
            <a:bodyPr/>
            <a:lstStyle/>
            <a:p>
              <a:endParaRPr lang="en-US"/>
            </a:p>
          </p:txBody>
        </p:sp>
      </p:grpSp>
      <p:sp>
        <p:nvSpPr>
          <p:cNvPr id="45" name="Title 44">
            <a:extLst>
              <a:ext uri="{FF2B5EF4-FFF2-40B4-BE49-F238E27FC236}">
                <a16:creationId xmlns:a16="http://schemas.microsoft.com/office/drawing/2014/main" id="{F128D6CF-4B45-6334-A184-1DBBE47C9747}"/>
              </a:ext>
            </a:extLst>
          </p:cNvPr>
          <p:cNvSpPr>
            <a:spLocks noGrp="1"/>
          </p:cNvSpPr>
          <p:nvPr>
            <p:ph type="title"/>
          </p:nvPr>
        </p:nvSpPr>
        <p:spPr/>
        <p:txBody>
          <a:bodyPr/>
          <a:lstStyle/>
          <a:p>
            <a:r>
              <a:rPr lang="en-US" sz="2400" dirty="0">
                <a:solidFill>
                  <a:srgbClr val="FFFFFF"/>
                </a:solidFill>
              </a:rPr>
              <a:t>Notice of Federal Interest (NFI) Recording</a:t>
            </a:r>
            <a:endParaRPr lang="en-US" sz="2400" dirty="0"/>
          </a:p>
        </p:txBody>
      </p:sp>
      <p:sp>
        <p:nvSpPr>
          <p:cNvPr id="11" name="Text 9"/>
          <p:cNvSpPr/>
          <p:nvPr/>
        </p:nvSpPr>
        <p:spPr>
          <a:xfrm>
            <a:off x="365760" y="1143000"/>
            <a:ext cx="4023360" cy="822960"/>
          </a:xfrm>
          <a:prstGeom prst="rect">
            <a:avLst/>
          </a:prstGeom>
          <a:noFill/>
          <a:ln/>
        </p:spPr>
        <p:txBody>
          <a:bodyPr wrap="square" rtlCol="0" anchor="ctr"/>
          <a:lstStyle/>
          <a:p>
            <a:pPr marL="0" indent="0" algn="ctr">
              <a:buNone/>
            </a:pPr>
            <a:r>
              <a:rPr lang="en-US" sz="3400" b="1">
                <a:solidFill>
                  <a:srgbClr val="C8992A"/>
                </a:solidFill>
              </a:rPr>
              <a:t>$1,000,000</a:t>
            </a:r>
            <a:endParaRPr lang="en-US" sz="3400"/>
          </a:p>
        </p:txBody>
      </p:sp>
      <p:sp>
        <p:nvSpPr>
          <p:cNvPr id="12" name="Text 10"/>
          <p:cNvSpPr/>
          <p:nvPr/>
        </p:nvSpPr>
        <p:spPr>
          <a:xfrm>
            <a:off x="365760" y="1947672"/>
            <a:ext cx="4023360" cy="274320"/>
          </a:xfrm>
          <a:prstGeom prst="rect">
            <a:avLst/>
          </a:prstGeom>
          <a:noFill/>
          <a:ln/>
        </p:spPr>
        <p:txBody>
          <a:bodyPr wrap="square" rtlCol="0" anchor="ctr"/>
          <a:lstStyle/>
          <a:p>
            <a:pPr marL="0" indent="0" algn="ctr">
              <a:buNone/>
            </a:pPr>
            <a:r>
              <a:rPr lang="en-US" sz="1200" b="1" kern="0" spc="300">
                <a:solidFill>
                  <a:srgbClr val="FFFFFF"/>
                </a:solidFill>
              </a:rPr>
              <a:t>THRESHOLD</a:t>
            </a:r>
            <a:endParaRPr lang="en-US" sz="1200"/>
          </a:p>
        </p:txBody>
      </p:sp>
      <p:sp>
        <p:nvSpPr>
          <p:cNvPr id="14" name="Text 12"/>
          <p:cNvSpPr/>
          <p:nvPr/>
        </p:nvSpPr>
        <p:spPr>
          <a:xfrm>
            <a:off x="502920" y="2350008"/>
            <a:ext cx="3749040" cy="2011680"/>
          </a:xfrm>
          <a:prstGeom prst="rect">
            <a:avLst/>
          </a:prstGeom>
          <a:noFill/>
          <a:ln/>
        </p:spPr>
        <p:txBody>
          <a:bodyPr wrap="square" rtlCol="0" anchor="ctr"/>
          <a:lstStyle/>
          <a:p>
            <a:pPr marL="0" indent="0">
              <a:buNone/>
            </a:pPr>
            <a:r>
              <a:rPr lang="en-US" sz="1000">
                <a:solidFill>
                  <a:srgbClr val="CADCFC"/>
                </a:solidFill>
              </a:rPr>
              <a:t>Projects using $1 million or more in VR funds MUST record an NFI.</a:t>
            </a:r>
            <a:endParaRPr lang="en-US" sz="1000"/>
          </a:p>
          <a:p>
            <a:pPr marL="0" indent="0">
              <a:buNone/>
            </a:pPr>
            <a:endParaRPr lang="en-US" sz="1000"/>
          </a:p>
          <a:p>
            <a:pPr marL="0" indent="0">
              <a:buNone/>
            </a:pPr>
            <a:r>
              <a:rPr lang="en-US" sz="1000">
                <a:solidFill>
                  <a:srgbClr val="CADCFC"/>
                </a:solidFill>
              </a:rPr>
              <a:t>Projects under $1 million are generally exempt — but exceptions exist (e.g., when Federal funds represent the vast majority of a property's total value).</a:t>
            </a:r>
            <a:endParaRPr lang="en-US" sz="1000"/>
          </a:p>
          <a:p>
            <a:pPr marL="0" indent="0">
              <a:buNone/>
            </a:pPr>
            <a:endParaRPr lang="en-US" sz="1000"/>
          </a:p>
          <a:p>
            <a:pPr marL="0" indent="0">
              <a:buNone/>
            </a:pPr>
            <a:r>
              <a:rPr lang="en-US" sz="1000">
                <a:solidFill>
                  <a:srgbClr val="CADCFC"/>
                </a:solidFill>
              </a:rPr>
              <a:t>Note: The Federal interest still exists even if an NFI is not recorded.</a:t>
            </a:r>
            <a:endParaRPr lang="en-US" sz="1000"/>
          </a:p>
        </p:txBody>
      </p:sp>
      <p:sp>
        <p:nvSpPr>
          <p:cNvPr id="15" name="Text 13"/>
          <p:cNvSpPr/>
          <p:nvPr/>
        </p:nvSpPr>
        <p:spPr>
          <a:xfrm>
            <a:off x="4617720" y="868680"/>
            <a:ext cx="4297680" cy="320040"/>
          </a:xfrm>
          <a:prstGeom prst="rect">
            <a:avLst/>
          </a:prstGeom>
          <a:noFill/>
          <a:ln/>
        </p:spPr>
        <p:txBody>
          <a:bodyPr wrap="square" rtlCol="0" anchor="ctr"/>
          <a:lstStyle/>
          <a:p>
            <a:pPr marL="0" indent="0">
              <a:buNone/>
            </a:pPr>
            <a:r>
              <a:rPr lang="en-US" sz="1300" b="1">
                <a:solidFill>
                  <a:srgbClr val="1B3A6B"/>
                </a:solidFill>
              </a:rPr>
              <a:t>6 Requirements for a Valid NFI</a:t>
            </a:r>
            <a:endParaRPr lang="en-US" sz="1300"/>
          </a:p>
        </p:txBody>
      </p:sp>
      <p:sp>
        <p:nvSpPr>
          <p:cNvPr id="18" name="Text 16"/>
          <p:cNvSpPr/>
          <p:nvPr/>
        </p:nvSpPr>
        <p:spPr>
          <a:xfrm>
            <a:off x="4617720" y="1261872"/>
            <a:ext cx="292608" cy="457200"/>
          </a:xfrm>
          <a:prstGeom prst="rect">
            <a:avLst/>
          </a:prstGeom>
          <a:noFill/>
          <a:ln/>
        </p:spPr>
        <p:txBody>
          <a:bodyPr wrap="square" rtlCol="0" anchor="ctr"/>
          <a:lstStyle/>
          <a:p>
            <a:pPr marL="0" indent="0" algn="ctr">
              <a:buNone/>
            </a:pPr>
            <a:r>
              <a:rPr lang="en-US" sz="1100" b="1">
                <a:solidFill>
                  <a:srgbClr val="FFFFFF"/>
                </a:solidFill>
              </a:rPr>
              <a:t>1</a:t>
            </a:r>
            <a:endParaRPr lang="en-US" sz="1100"/>
          </a:p>
        </p:txBody>
      </p:sp>
      <p:sp>
        <p:nvSpPr>
          <p:cNvPr id="19" name="Text 17"/>
          <p:cNvSpPr/>
          <p:nvPr/>
        </p:nvSpPr>
        <p:spPr>
          <a:xfrm>
            <a:off x="4983480" y="1316736"/>
            <a:ext cx="3794760" cy="347472"/>
          </a:xfrm>
          <a:prstGeom prst="rect">
            <a:avLst/>
          </a:prstGeom>
          <a:noFill/>
          <a:ln/>
        </p:spPr>
        <p:txBody>
          <a:bodyPr wrap="square" rtlCol="0" anchor="ctr"/>
          <a:lstStyle/>
          <a:p>
            <a:pPr marL="0" indent="0">
              <a:buNone/>
            </a:pPr>
            <a:r>
              <a:rPr lang="en-US" sz="950">
                <a:solidFill>
                  <a:srgbClr val="2D3748"/>
                </a:solidFill>
              </a:rPr>
              <a:t>Reference the correct P/R Award Number (FAIN) from Box 2 of the GAN</a:t>
            </a:r>
            <a:endParaRPr lang="en-US" sz="950"/>
          </a:p>
        </p:txBody>
      </p:sp>
      <p:sp>
        <p:nvSpPr>
          <p:cNvPr id="22" name="Text 20"/>
          <p:cNvSpPr/>
          <p:nvPr/>
        </p:nvSpPr>
        <p:spPr>
          <a:xfrm>
            <a:off x="4617720" y="1783080"/>
            <a:ext cx="292608" cy="457200"/>
          </a:xfrm>
          <a:prstGeom prst="rect">
            <a:avLst/>
          </a:prstGeom>
          <a:noFill/>
          <a:ln/>
        </p:spPr>
        <p:txBody>
          <a:bodyPr wrap="square" rtlCol="0" anchor="ctr"/>
          <a:lstStyle/>
          <a:p>
            <a:pPr marL="0" indent="0" algn="ctr">
              <a:buNone/>
            </a:pPr>
            <a:r>
              <a:rPr lang="en-US" sz="1100" b="1">
                <a:solidFill>
                  <a:srgbClr val="FFFFFF"/>
                </a:solidFill>
              </a:rPr>
              <a:t>2</a:t>
            </a:r>
            <a:endParaRPr lang="en-US" sz="1100"/>
          </a:p>
        </p:txBody>
      </p:sp>
      <p:sp>
        <p:nvSpPr>
          <p:cNvPr id="23" name="Text 21"/>
          <p:cNvSpPr/>
          <p:nvPr/>
        </p:nvSpPr>
        <p:spPr>
          <a:xfrm>
            <a:off x="4983480" y="1837944"/>
            <a:ext cx="3794760" cy="347472"/>
          </a:xfrm>
          <a:prstGeom prst="rect">
            <a:avLst/>
          </a:prstGeom>
          <a:noFill/>
          <a:ln/>
        </p:spPr>
        <p:txBody>
          <a:bodyPr wrap="square" rtlCol="0" anchor="ctr"/>
          <a:lstStyle/>
          <a:p>
            <a:pPr marL="0" indent="0">
              <a:buNone/>
            </a:pPr>
            <a:r>
              <a:rPr lang="en-US" sz="950">
                <a:solidFill>
                  <a:srgbClr val="2D3748"/>
                </a:solidFill>
              </a:rPr>
              <a:t>Clearly describe the approved construction or renovation project</a:t>
            </a:r>
            <a:endParaRPr lang="en-US" sz="950"/>
          </a:p>
        </p:txBody>
      </p:sp>
      <p:sp>
        <p:nvSpPr>
          <p:cNvPr id="26" name="Text 24"/>
          <p:cNvSpPr/>
          <p:nvPr/>
        </p:nvSpPr>
        <p:spPr>
          <a:xfrm>
            <a:off x="4617720" y="2304288"/>
            <a:ext cx="292608" cy="457200"/>
          </a:xfrm>
          <a:prstGeom prst="rect">
            <a:avLst/>
          </a:prstGeom>
          <a:noFill/>
          <a:ln/>
        </p:spPr>
        <p:txBody>
          <a:bodyPr wrap="square" rtlCol="0" anchor="ctr"/>
          <a:lstStyle/>
          <a:p>
            <a:pPr marL="0" indent="0" algn="ctr">
              <a:buNone/>
            </a:pPr>
            <a:r>
              <a:rPr lang="en-US" sz="1100" b="1">
                <a:solidFill>
                  <a:srgbClr val="FFFFFF"/>
                </a:solidFill>
              </a:rPr>
              <a:t>3</a:t>
            </a:r>
            <a:endParaRPr lang="en-US" sz="1100"/>
          </a:p>
        </p:txBody>
      </p:sp>
      <p:sp>
        <p:nvSpPr>
          <p:cNvPr id="27" name="Text 25"/>
          <p:cNvSpPr/>
          <p:nvPr/>
        </p:nvSpPr>
        <p:spPr>
          <a:xfrm>
            <a:off x="4983480" y="2359152"/>
            <a:ext cx="3794760" cy="347472"/>
          </a:xfrm>
          <a:prstGeom prst="rect">
            <a:avLst/>
          </a:prstGeom>
          <a:noFill/>
          <a:ln/>
        </p:spPr>
        <p:txBody>
          <a:bodyPr wrap="square" rtlCol="0" anchor="ctr"/>
          <a:lstStyle/>
          <a:p>
            <a:pPr marL="0" indent="0">
              <a:buNone/>
            </a:pPr>
            <a:r>
              <a:rPr lang="en-US" sz="950">
                <a:solidFill>
                  <a:srgbClr val="2D3748"/>
                </a:solidFill>
              </a:rPr>
              <a:t>Include the full legal property description (address alone is not sufficient)</a:t>
            </a:r>
            <a:endParaRPr lang="en-US" sz="950"/>
          </a:p>
        </p:txBody>
      </p:sp>
      <p:sp>
        <p:nvSpPr>
          <p:cNvPr id="30" name="Text 28"/>
          <p:cNvSpPr/>
          <p:nvPr/>
        </p:nvSpPr>
        <p:spPr>
          <a:xfrm>
            <a:off x="4617720" y="2825496"/>
            <a:ext cx="292608" cy="457200"/>
          </a:xfrm>
          <a:prstGeom prst="rect">
            <a:avLst/>
          </a:prstGeom>
          <a:noFill/>
          <a:ln/>
        </p:spPr>
        <p:txBody>
          <a:bodyPr wrap="square" rtlCol="0" anchor="ctr"/>
          <a:lstStyle/>
          <a:p>
            <a:pPr marL="0" indent="0" algn="ctr">
              <a:buNone/>
            </a:pPr>
            <a:r>
              <a:rPr lang="en-US" sz="1100" b="1">
                <a:solidFill>
                  <a:srgbClr val="FFFFFF"/>
                </a:solidFill>
              </a:rPr>
              <a:t>4</a:t>
            </a:r>
            <a:endParaRPr lang="en-US" sz="1100"/>
          </a:p>
        </p:txBody>
      </p:sp>
      <p:sp>
        <p:nvSpPr>
          <p:cNvPr id="31" name="Text 29"/>
          <p:cNvSpPr/>
          <p:nvPr/>
        </p:nvSpPr>
        <p:spPr>
          <a:xfrm>
            <a:off x="4983480" y="2880360"/>
            <a:ext cx="3794760" cy="347472"/>
          </a:xfrm>
          <a:prstGeom prst="rect">
            <a:avLst/>
          </a:prstGeom>
          <a:noFill/>
          <a:ln/>
        </p:spPr>
        <p:txBody>
          <a:bodyPr wrap="square" rtlCol="0" anchor="ctr"/>
          <a:lstStyle/>
          <a:p>
            <a:pPr marL="0" indent="0">
              <a:buNone/>
            </a:pPr>
            <a:r>
              <a:rPr lang="en-US" sz="950">
                <a:solidFill>
                  <a:srgbClr val="2D3748"/>
                </a:solidFill>
              </a:rPr>
              <a:t>Signed by the property owner or authorized representative</a:t>
            </a:r>
            <a:endParaRPr lang="en-US" sz="950"/>
          </a:p>
        </p:txBody>
      </p:sp>
      <p:sp>
        <p:nvSpPr>
          <p:cNvPr id="34" name="Text 32"/>
          <p:cNvSpPr/>
          <p:nvPr/>
        </p:nvSpPr>
        <p:spPr>
          <a:xfrm>
            <a:off x="4617720" y="3346704"/>
            <a:ext cx="292608" cy="457200"/>
          </a:xfrm>
          <a:prstGeom prst="rect">
            <a:avLst/>
          </a:prstGeom>
          <a:noFill/>
          <a:ln/>
        </p:spPr>
        <p:txBody>
          <a:bodyPr wrap="square" rtlCol="0" anchor="ctr"/>
          <a:lstStyle/>
          <a:p>
            <a:pPr marL="0" indent="0" algn="ctr">
              <a:buNone/>
            </a:pPr>
            <a:r>
              <a:rPr lang="en-US" sz="1100" b="1">
                <a:solidFill>
                  <a:srgbClr val="FFFFFF"/>
                </a:solidFill>
              </a:rPr>
              <a:t>5</a:t>
            </a:r>
            <a:endParaRPr lang="en-US" sz="1100"/>
          </a:p>
        </p:txBody>
      </p:sp>
      <p:sp>
        <p:nvSpPr>
          <p:cNvPr id="35" name="Text 33"/>
          <p:cNvSpPr/>
          <p:nvPr/>
        </p:nvSpPr>
        <p:spPr>
          <a:xfrm>
            <a:off x="4983480" y="3401568"/>
            <a:ext cx="3794760" cy="347472"/>
          </a:xfrm>
          <a:prstGeom prst="rect">
            <a:avLst/>
          </a:prstGeom>
          <a:noFill/>
          <a:ln/>
        </p:spPr>
        <p:txBody>
          <a:bodyPr wrap="square" rtlCol="0" anchor="ctr"/>
          <a:lstStyle/>
          <a:p>
            <a:pPr marL="0" indent="0">
              <a:buNone/>
            </a:pPr>
            <a:r>
              <a:rPr lang="en-US" sz="950">
                <a:solidFill>
                  <a:srgbClr val="2D3748"/>
                </a:solidFill>
              </a:rPr>
              <a:t>Notarized with an embossed notary seal</a:t>
            </a:r>
            <a:endParaRPr lang="en-US" sz="950"/>
          </a:p>
        </p:txBody>
      </p:sp>
      <p:sp>
        <p:nvSpPr>
          <p:cNvPr id="38" name="Text 36"/>
          <p:cNvSpPr/>
          <p:nvPr/>
        </p:nvSpPr>
        <p:spPr>
          <a:xfrm>
            <a:off x="4617720" y="3867912"/>
            <a:ext cx="292608" cy="457200"/>
          </a:xfrm>
          <a:prstGeom prst="rect">
            <a:avLst/>
          </a:prstGeom>
          <a:noFill/>
          <a:ln/>
        </p:spPr>
        <p:txBody>
          <a:bodyPr wrap="square" rtlCol="0" anchor="ctr"/>
          <a:lstStyle/>
          <a:p>
            <a:pPr marL="0" indent="0" algn="ctr">
              <a:buNone/>
            </a:pPr>
            <a:r>
              <a:rPr lang="en-US" sz="1100" b="1">
                <a:solidFill>
                  <a:srgbClr val="FFFFFF"/>
                </a:solidFill>
              </a:rPr>
              <a:t>6</a:t>
            </a:r>
            <a:endParaRPr lang="en-US" sz="1100"/>
          </a:p>
        </p:txBody>
      </p:sp>
      <p:sp>
        <p:nvSpPr>
          <p:cNvPr id="39" name="Text 37"/>
          <p:cNvSpPr/>
          <p:nvPr/>
        </p:nvSpPr>
        <p:spPr>
          <a:xfrm>
            <a:off x="4983480" y="3922776"/>
            <a:ext cx="3794760" cy="347472"/>
          </a:xfrm>
          <a:prstGeom prst="rect">
            <a:avLst/>
          </a:prstGeom>
          <a:noFill/>
          <a:ln/>
        </p:spPr>
        <p:txBody>
          <a:bodyPr wrap="square" rtlCol="0" anchor="ctr"/>
          <a:lstStyle/>
          <a:p>
            <a:pPr marL="0" indent="0">
              <a:buNone/>
            </a:pPr>
            <a:r>
              <a:rPr lang="en-US" sz="950">
                <a:solidFill>
                  <a:srgbClr val="2D3748"/>
                </a:solidFill>
              </a:rPr>
              <a:t>Recorded with the applicable local jurisdiction</a:t>
            </a:r>
            <a:endParaRPr lang="en-US" sz="950"/>
          </a:p>
        </p:txBody>
      </p:sp>
      <p:sp>
        <p:nvSpPr>
          <p:cNvPr id="41" name="Text 39"/>
          <p:cNvSpPr/>
          <p:nvPr/>
        </p:nvSpPr>
        <p:spPr>
          <a:xfrm>
            <a:off x="4617720" y="4407408"/>
            <a:ext cx="4251960" cy="201168"/>
          </a:xfrm>
          <a:prstGeom prst="rect">
            <a:avLst/>
          </a:prstGeom>
          <a:noFill/>
          <a:ln/>
        </p:spPr>
        <p:txBody>
          <a:bodyPr wrap="square" rtlCol="0" anchor="ctr"/>
          <a:lstStyle/>
          <a:p>
            <a:pPr marL="0" indent="0" algn="ctr">
              <a:buNone/>
            </a:pPr>
            <a:r>
              <a:rPr lang="en-US" sz="1050" b="1">
                <a:solidFill>
                  <a:srgbClr val="FFFFFF"/>
                </a:solidFill>
              </a:rPr>
              <a:t>NFI Extension: Record by June 29, 2026 | Report to RSA by July 31, 2026</a:t>
            </a:r>
            <a:endParaRPr lang="en-US" sz="1050"/>
          </a:p>
        </p:txBody>
      </p:sp>
      <p:sp>
        <p:nvSpPr>
          <p:cNvPr id="3" name="Content Placeholder 2">
            <a:extLst>
              <a:ext uri="{FF2B5EF4-FFF2-40B4-BE49-F238E27FC236}">
                <a16:creationId xmlns:a16="http://schemas.microsoft.com/office/drawing/2014/main" id="{B558B298-2423-A200-E92E-D60BF120E4B4}"/>
              </a:ext>
            </a:extLst>
          </p:cNvPr>
          <p:cNvSpPr>
            <a:spLocks noGrp="1"/>
          </p:cNvSpPr>
          <p:nvPr>
            <p:ph sz="quarter" idx="10"/>
          </p:nvPr>
        </p:nvSpPr>
        <p:spPr/>
        <p:txBody>
          <a:bodyPr/>
          <a:lstStyle/>
          <a:p>
            <a:pPr marL="0" indent="0">
              <a:buNone/>
            </a:pPr>
            <a:r>
              <a:rPr lang="en-US" b="1" dirty="0"/>
              <a:t>$1,000,000 THRESHOLD</a:t>
            </a:r>
          </a:p>
          <a:p>
            <a:r>
              <a:rPr lang="en-US" dirty="0"/>
              <a:t>Projects using $1 million or more in VR funds MUST record an NFI.</a:t>
            </a:r>
          </a:p>
          <a:p>
            <a:r>
              <a:rPr lang="en-US" dirty="0"/>
              <a:t>Projects under $1 million are generally exempt — but exceptions exist (e.g., when Federal funds represent the vast majority of a property's total value).</a:t>
            </a:r>
          </a:p>
          <a:p>
            <a:r>
              <a:rPr lang="en-US" dirty="0"/>
              <a:t>Note: The Federal interest still exists even if an NFI is not recorded.</a:t>
            </a:r>
          </a:p>
          <a:p>
            <a:pPr marL="0" indent="0">
              <a:buNone/>
            </a:pPr>
            <a:r>
              <a:rPr lang="en-US" b="1" dirty="0"/>
              <a:t>6 Requirements for a Valid NFI</a:t>
            </a:r>
          </a:p>
          <a:p>
            <a:r>
              <a:rPr lang="en-US" dirty="0"/>
              <a:t>1 Reference the correct P/R Award Number (FAIN) from Box 2 of the GAN</a:t>
            </a:r>
          </a:p>
          <a:p>
            <a:r>
              <a:rPr lang="en-US" dirty="0"/>
              <a:t>2 Clearly describe the approved construction or renovation project</a:t>
            </a:r>
          </a:p>
          <a:p>
            <a:r>
              <a:rPr lang="en-US" dirty="0"/>
              <a:t>3 Include the full legal property description (address alone is not sufficient)</a:t>
            </a:r>
          </a:p>
          <a:p>
            <a:r>
              <a:rPr lang="en-US" dirty="0"/>
              <a:t>4 Signed by the property owner or authorized representative</a:t>
            </a:r>
          </a:p>
          <a:p>
            <a:r>
              <a:rPr lang="en-US" dirty="0"/>
              <a:t>5 Notarized with an embossed notary seal</a:t>
            </a:r>
          </a:p>
          <a:p>
            <a:r>
              <a:rPr lang="en-US" dirty="0"/>
              <a:t>6 Recorded with the applicable local jurisdiction</a:t>
            </a:r>
          </a:p>
          <a:p>
            <a:pPr marL="0" indent="0">
              <a:buNone/>
            </a:pPr>
            <a:r>
              <a:rPr lang="en-US" dirty="0"/>
              <a:t>NFI Extension: Record by June 29, 2026 | Report to RSA by July 31, 2026</a:t>
            </a:r>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ED9F3BA-5DEC-E845-8207-753E8AD98910}"/>
              </a:ext>
              <a:ext uri="{C183D7F6-B498-43B3-948B-1728B52AA6E4}">
                <adec:decorative xmlns:adec="http://schemas.microsoft.com/office/drawing/2017/decorative" val="1"/>
              </a:ext>
            </a:extLst>
          </p:cNvPr>
          <p:cNvGrpSpPr/>
          <p:nvPr/>
        </p:nvGrpSpPr>
        <p:grpSpPr>
          <a:xfrm>
            <a:off x="365760" y="960120"/>
            <a:ext cx="8366760" cy="3520440"/>
            <a:chOff x="365760" y="960120"/>
            <a:chExt cx="8366760" cy="3520440"/>
          </a:xfrm>
        </p:grpSpPr>
        <p:sp>
          <p:nvSpPr>
            <p:cNvPr id="10" name="Shape 8">
              <a:extLst>
                <a:ext uri="{C183D7F6-B498-43B3-948B-1728B52AA6E4}">
                  <adec:decorative xmlns:adec="http://schemas.microsoft.com/office/drawing/2017/decorative" val="1"/>
                </a:ext>
              </a:extLst>
            </p:cNvPr>
            <p:cNvSpPr/>
            <p:nvPr/>
          </p:nvSpPr>
          <p:spPr>
            <a:xfrm>
              <a:off x="365760" y="960120"/>
              <a:ext cx="4023360" cy="3520440"/>
            </a:xfrm>
            <a:prstGeom prst="rect">
              <a:avLst/>
            </a:prstGeom>
            <a:solidFill>
              <a:srgbClr val="DDE8F5"/>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sp>
          <p:nvSpPr>
            <p:cNvPr id="24" name="Shape 22">
              <a:extLst>
                <a:ext uri="{C183D7F6-B498-43B3-948B-1728B52AA6E4}">
                  <adec:decorative xmlns:adec="http://schemas.microsoft.com/office/drawing/2017/decorative" val="1"/>
                </a:ext>
              </a:extLst>
            </p:cNvPr>
            <p:cNvSpPr/>
            <p:nvPr/>
          </p:nvSpPr>
          <p:spPr>
            <a:xfrm>
              <a:off x="4709160" y="960120"/>
              <a:ext cx="4023360" cy="3520440"/>
            </a:xfrm>
            <a:prstGeom prst="rect">
              <a:avLst/>
            </a:prstGeom>
            <a:solidFill>
              <a:srgbClr val="DDE8F5"/>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grpSp>
      <p:sp>
        <p:nvSpPr>
          <p:cNvPr id="42" name="Title 41">
            <a:extLst>
              <a:ext uri="{FF2B5EF4-FFF2-40B4-BE49-F238E27FC236}">
                <a16:creationId xmlns:a16="http://schemas.microsoft.com/office/drawing/2014/main" id="{2C273D1C-1925-8001-263E-8DC9ABE4424E}"/>
              </a:ext>
            </a:extLst>
          </p:cNvPr>
          <p:cNvSpPr>
            <a:spLocks noGrp="1"/>
          </p:cNvSpPr>
          <p:nvPr>
            <p:ph type="title"/>
          </p:nvPr>
        </p:nvSpPr>
        <p:spPr/>
        <p:txBody>
          <a:bodyPr/>
          <a:lstStyle/>
          <a:p>
            <a:r>
              <a:rPr lang="en-US" sz="2400" dirty="0"/>
              <a:t>Example 3: When the NFI Threshold Exception Applies</a:t>
            </a:r>
          </a:p>
        </p:txBody>
      </p:sp>
      <p:sp>
        <p:nvSpPr>
          <p:cNvPr id="12" name="Text 10"/>
          <p:cNvSpPr/>
          <p:nvPr/>
        </p:nvSpPr>
        <p:spPr>
          <a:xfrm>
            <a:off x="365760" y="960120"/>
            <a:ext cx="4023360" cy="411480"/>
          </a:xfrm>
          <a:prstGeom prst="rect">
            <a:avLst/>
          </a:prstGeom>
          <a:solidFill>
            <a:srgbClr val="276749"/>
          </a:solidFill>
          <a:ln/>
        </p:spPr>
        <p:txBody>
          <a:bodyPr wrap="square" rtlCol="0" anchor="ctr"/>
          <a:lstStyle/>
          <a:p>
            <a:pPr marL="0" indent="0">
              <a:buNone/>
            </a:pPr>
            <a:r>
              <a:rPr lang="en-US" sz="1100" b="1" dirty="0">
                <a:solidFill>
                  <a:srgbClr val="FFFFFF"/>
                </a:solidFill>
              </a:rPr>
              <a:t>Scenario A — General Exemption</a:t>
            </a:r>
            <a:endParaRPr lang="en-US" sz="1100" dirty="0"/>
          </a:p>
        </p:txBody>
      </p:sp>
      <p:sp>
        <p:nvSpPr>
          <p:cNvPr id="14" name="Text 12"/>
          <p:cNvSpPr/>
          <p:nvPr/>
        </p:nvSpPr>
        <p:spPr>
          <a:xfrm>
            <a:off x="3246120" y="1033272"/>
            <a:ext cx="1024128" cy="256032"/>
          </a:xfrm>
          <a:prstGeom prst="rect">
            <a:avLst/>
          </a:prstGeom>
          <a:noFill/>
          <a:ln w="19050">
            <a:solidFill>
              <a:schemeClr val="bg1"/>
            </a:solidFill>
          </a:ln>
        </p:spPr>
        <p:txBody>
          <a:bodyPr wrap="square" rtlCol="0" anchor="ctr"/>
          <a:lstStyle/>
          <a:p>
            <a:pPr marL="0" indent="0" algn="ctr">
              <a:buNone/>
            </a:pPr>
            <a:r>
              <a:rPr lang="en-US" sz="1000" b="1" dirty="0">
                <a:solidFill>
                  <a:srgbClr val="FFFFFF"/>
                </a:solidFill>
              </a:rPr>
              <a:t>LIKELY EXEMPT</a:t>
            </a:r>
            <a:endParaRPr lang="en-US" sz="1000" dirty="0"/>
          </a:p>
        </p:txBody>
      </p:sp>
      <p:sp>
        <p:nvSpPr>
          <p:cNvPr id="16" name="Text 14"/>
          <p:cNvSpPr/>
          <p:nvPr/>
        </p:nvSpPr>
        <p:spPr>
          <a:xfrm>
            <a:off x="479938" y="1481328"/>
            <a:ext cx="3779114" cy="329184"/>
          </a:xfrm>
          <a:prstGeom prst="rect">
            <a:avLst/>
          </a:prstGeom>
          <a:solidFill>
            <a:schemeClr val="bg1"/>
          </a:solidFill>
          <a:ln>
            <a:solidFill>
              <a:schemeClr val="bg1"/>
            </a:solidFill>
          </a:ln>
        </p:spPr>
        <p:txBody>
          <a:bodyPr wrap="square" rtlCol="0" anchor="ctr"/>
          <a:lstStyle/>
          <a:p>
            <a:pPr marL="0" indent="0">
              <a:buNone/>
            </a:pPr>
            <a:r>
              <a:rPr lang="en-US" sz="1100" b="1" dirty="0">
                <a:solidFill>
                  <a:srgbClr val="276749"/>
                </a:solidFill>
              </a:rPr>
              <a:t>VR funds used: $800,000</a:t>
            </a:r>
            <a:endParaRPr lang="en-US" sz="1100" dirty="0"/>
          </a:p>
        </p:txBody>
      </p:sp>
      <p:sp>
        <p:nvSpPr>
          <p:cNvPr id="18" name="Text 16"/>
          <p:cNvSpPr/>
          <p:nvPr/>
        </p:nvSpPr>
        <p:spPr>
          <a:xfrm>
            <a:off x="479938" y="1865376"/>
            <a:ext cx="3779114" cy="329184"/>
          </a:xfrm>
          <a:prstGeom prst="rect">
            <a:avLst/>
          </a:prstGeom>
          <a:solidFill>
            <a:schemeClr val="bg1"/>
          </a:solidFill>
          <a:ln>
            <a:solidFill>
              <a:schemeClr val="bg1"/>
            </a:solidFill>
          </a:ln>
        </p:spPr>
        <p:txBody>
          <a:bodyPr wrap="square" rtlCol="0" anchor="ctr"/>
          <a:lstStyle/>
          <a:p>
            <a:pPr marL="0" indent="0">
              <a:buNone/>
            </a:pPr>
            <a:r>
              <a:rPr lang="en-US" sz="1100" b="1" dirty="0">
                <a:solidFill>
                  <a:srgbClr val="276749"/>
                </a:solidFill>
              </a:rPr>
              <a:t>Total property value: $10,000,000</a:t>
            </a:r>
            <a:endParaRPr lang="en-US" sz="1100" dirty="0"/>
          </a:p>
        </p:txBody>
      </p:sp>
      <p:sp>
        <p:nvSpPr>
          <p:cNvPr id="20" name="Text 18"/>
          <p:cNvSpPr/>
          <p:nvPr/>
        </p:nvSpPr>
        <p:spPr>
          <a:xfrm>
            <a:off x="479938" y="2249424"/>
            <a:ext cx="3779114" cy="329184"/>
          </a:xfrm>
          <a:prstGeom prst="rect">
            <a:avLst/>
          </a:prstGeom>
          <a:solidFill>
            <a:schemeClr val="bg1"/>
          </a:solidFill>
          <a:ln>
            <a:solidFill>
              <a:schemeClr val="bg1"/>
            </a:solidFill>
          </a:ln>
        </p:spPr>
        <p:txBody>
          <a:bodyPr wrap="square" rtlCol="0" anchor="ctr"/>
          <a:lstStyle/>
          <a:p>
            <a:pPr marL="0" indent="0">
              <a:buNone/>
            </a:pPr>
            <a:r>
              <a:rPr lang="en-US" sz="1100" b="1">
                <a:solidFill>
                  <a:srgbClr val="276749"/>
                </a:solidFill>
              </a:rPr>
              <a:t>Federal interest %: 8%</a:t>
            </a:r>
            <a:endParaRPr lang="en-US" sz="1100"/>
          </a:p>
        </p:txBody>
      </p:sp>
      <p:sp>
        <p:nvSpPr>
          <p:cNvPr id="23" name="Text 21"/>
          <p:cNvSpPr/>
          <p:nvPr/>
        </p:nvSpPr>
        <p:spPr>
          <a:xfrm>
            <a:off x="498226" y="2670048"/>
            <a:ext cx="3772022" cy="1554480"/>
          </a:xfrm>
          <a:prstGeom prst="rect">
            <a:avLst/>
          </a:prstGeom>
          <a:solidFill>
            <a:schemeClr val="bg1"/>
          </a:solidFill>
          <a:ln w="19050">
            <a:solidFill>
              <a:srgbClr val="276749"/>
            </a:solidFill>
          </a:ln>
        </p:spPr>
        <p:txBody>
          <a:bodyPr wrap="square" rtlCol="0" anchor="t" anchorCtr="0"/>
          <a:lstStyle/>
          <a:p>
            <a:pPr marL="0" indent="0">
              <a:buNone/>
            </a:pPr>
            <a:r>
              <a:rPr lang="en-US" sz="1300" b="1" dirty="0">
                <a:solidFill>
                  <a:srgbClr val="276749"/>
                </a:solidFill>
              </a:rPr>
              <a:t>Outcome:</a:t>
            </a:r>
          </a:p>
          <a:p>
            <a:pPr marL="0" indent="0">
              <a:spcBef>
                <a:spcPts val="1200"/>
              </a:spcBef>
              <a:buNone/>
            </a:pPr>
            <a:r>
              <a:rPr lang="en-US" sz="1400" dirty="0">
                <a:solidFill>
                  <a:srgbClr val="2D3748"/>
                </a:solidFill>
              </a:rPr>
              <a:t>Under $1M threshold. RSA would generally NOT require NFI recording. However, annual SF-429 reporting is still required.</a:t>
            </a:r>
            <a:endParaRPr lang="en-US" sz="1400" dirty="0"/>
          </a:p>
        </p:txBody>
      </p:sp>
      <p:sp>
        <p:nvSpPr>
          <p:cNvPr id="26" name="Text 24"/>
          <p:cNvSpPr/>
          <p:nvPr/>
        </p:nvSpPr>
        <p:spPr>
          <a:xfrm>
            <a:off x="4709160" y="960120"/>
            <a:ext cx="4023360" cy="411480"/>
          </a:xfrm>
          <a:prstGeom prst="rect">
            <a:avLst/>
          </a:prstGeom>
          <a:solidFill>
            <a:srgbClr val="C53030"/>
          </a:solidFill>
          <a:ln/>
        </p:spPr>
        <p:txBody>
          <a:bodyPr wrap="square" rtlCol="0" anchor="ctr"/>
          <a:lstStyle/>
          <a:p>
            <a:pPr marL="0" indent="0">
              <a:buNone/>
            </a:pPr>
            <a:r>
              <a:rPr lang="en-US" sz="1100" b="1" dirty="0">
                <a:solidFill>
                  <a:srgbClr val="FFFFFF"/>
                </a:solidFill>
              </a:rPr>
              <a:t>Scenario B — Exception Case</a:t>
            </a:r>
            <a:endParaRPr lang="en-US" sz="1100" dirty="0"/>
          </a:p>
        </p:txBody>
      </p:sp>
      <p:sp>
        <p:nvSpPr>
          <p:cNvPr id="28" name="Text 26"/>
          <p:cNvSpPr/>
          <p:nvPr/>
        </p:nvSpPr>
        <p:spPr>
          <a:xfrm>
            <a:off x="7178040" y="1033272"/>
            <a:ext cx="1435608" cy="256032"/>
          </a:xfrm>
          <a:prstGeom prst="rect">
            <a:avLst/>
          </a:prstGeom>
          <a:noFill/>
          <a:ln w="19050">
            <a:solidFill>
              <a:schemeClr val="bg1"/>
            </a:solidFill>
          </a:ln>
        </p:spPr>
        <p:txBody>
          <a:bodyPr wrap="square" rtlCol="0" anchor="ctr"/>
          <a:lstStyle/>
          <a:p>
            <a:pPr marL="0" indent="0" algn="ctr">
              <a:buNone/>
            </a:pPr>
            <a:r>
              <a:rPr lang="en-US" sz="1000" b="1" dirty="0">
                <a:solidFill>
                  <a:srgbClr val="FFFFFF"/>
                </a:solidFill>
              </a:rPr>
              <a:t>RECORDING REQUIRED</a:t>
            </a:r>
            <a:endParaRPr lang="en-US" sz="1000" dirty="0"/>
          </a:p>
        </p:txBody>
      </p:sp>
      <p:sp>
        <p:nvSpPr>
          <p:cNvPr id="30" name="Text 28"/>
          <p:cNvSpPr/>
          <p:nvPr/>
        </p:nvSpPr>
        <p:spPr>
          <a:xfrm>
            <a:off x="4871005" y="1481328"/>
            <a:ext cx="3742643" cy="329184"/>
          </a:xfrm>
          <a:prstGeom prst="rect">
            <a:avLst/>
          </a:prstGeom>
          <a:solidFill>
            <a:schemeClr val="bg1"/>
          </a:solidFill>
          <a:ln/>
        </p:spPr>
        <p:txBody>
          <a:bodyPr wrap="square" rtlCol="0" anchor="ctr"/>
          <a:lstStyle/>
          <a:p>
            <a:pPr marL="0" indent="0">
              <a:buNone/>
            </a:pPr>
            <a:r>
              <a:rPr lang="en-US" sz="1100" b="1" dirty="0">
                <a:solidFill>
                  <a:srgbClr val="C53030"/>
                </a:solidFill>
              </a:rPr>
              <a:t>VR funds used: $900,000</a:t>
            </a:r>
            <a:endParaRPr lang="en-US" sz="1100" dirty="0"/>
          </a:p>
        </p:txBody>
      </p:sp>
      <p:sp>
        <p:nvSpPr>
          <p:cNvPr id="32" name="Text 30"/>
          <p:cNvSpPr/>
          <p:nvPr/>
        </p:nvSpPr>
        <p:spPr>
          <a:xfrm>
            <a:off x="4871005" y="1865376"/>
            <a:ext cx="3742643" cy="329184"/>
          </a:xfrm>
          <a:prstGeom prst="rect">
            <a:avLst/>
          </a:prstGeom>
          <a:solidFill>
            <a:schemeClr val="bg1"/>
          </a:solidFill>
          <a:ln/>
        </p:spPr>
        <p:txBody>
          <a:bodyPr wrap="square" rtlCol="0" anchor="ctr"/>
          <a:lstStyle/>
          <a:p>
            <a:pPr marL="0" indent="0">
              <a:buNone/>
            </a:pPr>
            <a:r>
              <a:rPr lang="en-US" sz="1100" b="1">
                <a:solidFill>
                  <a:srgbClr val="C53030"/>
                </a:solidFill>
              </a:rPr>
              <a:t>Total property value: $1,500,000</a:t>
            </a:r>
            <a:endParaRPr lang="en-US" sz="1100"/>
          </a:p>
        </p:txBody>
      </p:sp>
      <p:sp>
        <p:nvSpPr>
          <p:cNvPr id="34" name="Text 32"/>
          <p:cNvSpPr/>
          <p:nvPr/>
        </p:nvSpPr>
        <p:spPr>
          <a:xfrm>
            <a:off x="4871005" y="2249424"/>
            <a:ext cx="3742643" cy="329184"/>
          </a:xfrm>
          <a:prstGeom prst="rect">
            <a:avLst/>
          </a:prstGeom>
          <a:solidFill>
            <a:schemeClr val="bg1"/>
          </a:solidFill>
          <a:ln/>
        </p:spPr>
        <p:txBody>
          <a:bodyPr wrap="square" rtlCol="0" anchor="ctr"/>
          <a:lstStyle/>
          <a:p>
            <a:pPr marL="0" indent="0">
              <a:buNone/>
            </a:pPr>
            <a:r>
              <a:rPr lang="en-US" sz="1100" b="1">
                <a:solidFill>
                  <a:srgbClr val="C53030"/>
                </a:solidFill>
              </a:rPr>
              <a:t>Federal interest %: 60%</a:t>
            </a:r>
            <a:endParaRPr lang="en-US" sz="1100"/>
          </a:p>
        </p:txBody>
      </p:sp>
      <p:sp>
        <p:nvSpPr>
          <p:cNvPr id="37" name="Text 35"/>
          <p:cNvSpPr/>
          <p:nvPr/>
        </p:nvSpPr>
        <p:spPr>
          <a:xfrm>
            <a:off x="4871005" y="2670048"/>
            <a:ext cx="3724355" cy="1554480"/>
          </a:xfrm>
          <a:prstGeom prst="rect">
            <a:avLst/>
          </a:prstGeom>
          <a:solidFill>
            <a:schemeClr val="bg1"/>
          </a:solidFill>
          <a:ln w="19050">
            <a:solidFill>
              <a:srgbClr val="C53030"/>
            </a:solidFill>
          </a:ln>
        </p:spPr>
        <p:txBody>
          <a:bodyPr wrap="square" rtlCol="0" anchor="t" anchorCtr="0"/>
          <a:lstStyle/>
          <a:p>
            <a:pPr marL="0" indent="0">
              <a:buNone/>
            </a:pPr>
            <a:r>
              <a:rPr lang="en-US" sz="1300" b="1" dirty="0">
                <a:solidFill>
                  <a:srgbClr val="C00000"/>
                </a:solidFill>
              </a:rPr>
              <a:t>Outcome:</a:t>
            </a:r>
          </a:p>
          <a:p>
            <a:pPr marL="0" indent="0">
              <a:spcBef>
                <a:spcPts val="1200"/>
              </a:spcBef>
              <a:buNone/>
            </a:pPr>
            <a:r>
              <a:rPr lang="en-US" sz="1400" dirty="0">
                <a:solidFill>
                  <a:srgbClr val="2D3748"/>
                </a:solidFill>
              </a:rPr>
              <a:t>Although under $1M, VR funds represent 60% of the total property value. RSA may require NFI recording as a prudent safeguard — especially for CRP establishment or construction projects.</a:t>
            </a:r>
            <a:endParaRPr lang="en-US" sz="1400" dirty="0"/>
          </a:p>
        </p:txBody>
      </p:sp>
      <p:sp>
        <p:nvSpPr>
          <p:cNvPr id="3" name="Content Placeholder 2">
            <a:extLst>
              <a:ext uri="{FF2B5EF4-FFF2-40B4-BE49-F238E27FC236}">
                <a16:creationId xmlns:a16="http://schemas.microsoft.com/office/drawing/2014/main" id="{50F0EC7E-5EB3-9276-3555-59B584ED6DEC}"/>
              </a:ext>
            </a:extLst>
          </p:cNvPr>
          <p:cNvSpPr>
            <a:spLocks noGrp="1"/>
          </p:cNvSpPr>
          <p:nvPr>
            <p:ph sz="quarter" idx="10"/>
          </p:nvPr>
        </p:nvSpPr>
        <p:spPr/>
        <p:txBody>
          <a:bodyPr/>
          <a:lstStyle/>
          <a:p>
            <a:r>
              <a:rPr lang="en-US" dirty="0"/>
              <a:t>Scenario A — General Exemption | LIKELY EXEMPT\</a:t>
            </a:r>
          </a:p>
          <a:p>
            <a:pPr lvl="1"/>
            <a:r>
              <a:rPr lang="en-US" dirty="0"/>
              <a:t>VR funds used: $800,000</a:t>
            </a:r>
            <a:br>
              <a:rPr lang="en-US" dirty="0"/>
            </a:br>
            <a:r>
              <a:rPr lang="en-US" dirty="0"/>
              <a:t>Total property value: $10,000,000</a:t>
            </a:r>
            <a:br>
              <a:rPr lang="en-US" dirty="0"/>
            </a:br>
            <a:r>
              <a:rPr lang="en-US" dirty="0"/>
              <a:t>Federal interest %: 8%</a:t>
            </a:r>
          </a:p>
          <a:p>
            <a:pPr lvl="1"/>
            <a:r>
              <a:rPr lang="en-US" dirty="0"/>
              <a:t>Outcome:</a:t>
            </a:r>
            <a:br>
              <a:rPr lang="en-US" dirty="0"/>
            </a:br>
            <a:r>
              <a:rPr lang="en-US" dirty="0"/>
              <a:t>Under $1M threshold. RSA would generally NOT require NFI recording. However, annual SF-429 reporting is still required.</a:t>
            </a:r>
          </a:p>
          <a:p>
            <a:r>
              <a:rPr lang="en-US" dirty="0"/>
              <a:t>Scenario B — Exception Case | RECORDING REQUIRED</a:t>
            </a:r>
          </a:p>
          <a:p>
            <a:pPr lvl="1"/>
            <a:r>
              <a:rPr lang="en-US" dirty="0"/>
              <a:t>VR funds used: $900,000</a:t>
            </a:r>
            <a:br>
              <a:rPr lang="en-US" dirty="0"/>
            </a:br>
            <a:r>
              <a:rPr lang="en-US" dirty="0"/>
              <a:t>Total property value: $1,500,000</a:t>
            </a:r>
            <a:br>
              <a:rPr lang="en-US" dirty="0"/>
            </a:br>
            <a:r>
              <a:rPr lang="en-US" dirty="0"/>
              <a:t>Federal interest %: 60%</a:t>
            </a:r>
          </a:p>
          <a:p>
            <a:pPr lvl="1"/>
            <a:r>
              <a:rPr lang="en-US" dirty="0"/>
              <a:t>Outcome:</a:t>
            </a:r>
            <a:br>
              <a:rPr lang="en-US" dirty="0"/>
            </a:br>
            <a:r>
              <a:rPr lang="en-US" dirty="0"/>
              <a:t>Although under $1M, VR funds represent 60% of the total property value. RSA may require NFI recording as a prudent safeguard — especially for CRP establishment or construction projects.</a:t>
            </a:r>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ED6341A5-B8E2-D63E-3106-73A9C401683D}"/>
              </a:ext>
              <a:ext uri="{C183D7F6-B498-43B3-948B-1728B52AA6E4}">
                <adec:decorative xmlns:adec="http://schemas.microsoft.com/office/drawing/2017/decorative" val="1"/>
              </a:ext>
            </a:extLst>
          </p:cNvPr>
          <p:cNvGrpSpPr/>
          <p:nvPr/>
        </p:nvGrpSpPr>
        <p:grpSpPr>
          <a:xfrm>
            <a:off x="365760" y="1896798"/>
            <a:ext cx="8366760" cy="2410026"/>
            <a:chOff x="365760" y="1896798"/>
            <a:chExt cx="8366760" cy="2410026"/>
          </a:xfrm>
        </p:grpSpPr>
        <p:grpSp>
          <p:nvGrpSpPr>
            <p:cNvPr id="2" name="Group 1">
              <a:extLst>
                <a:ext uri="{FF2B5EF4-FFF2-40B4-BE49-F238E27FC236}">
                  <a16:creationId xmlns:a16="http://schemas.microsoft.com/office/drawing/2014/main" id="{19383986-0CDC-96E4-1D8B-067FC9065C0B}"/>
                </a:ext>
                <a:ext uri="{C183D7F6-B498-43B3-948B-1728B52AA6E4}">
                  <adec:decorative xmlns:adec="http://schemas.microsoft.com/office/drawing/2017/decorative" val="1"/>
                </a:ext>
              </a:extLst>
            </p:cNvPr>
            <p:cNvGrpSpPr/>
            <p:nvPr/>
          </p:nvGrpSpPr>
          <p:grpSpPr>
            <a:xfrm>
              <a:off x="365760" y="1896798"/>
              <a:ext cx="4023360" cy="1143000"/>
              <a:chOff x="365760" y="1901952"/>
              <a:chExt cx="4023360" cy="1143000"/>
            </a:xfrm>
          </p:grpSpPr>
          <p:sp>
            <p:nvSpPr>
              <p:cNvPr id="13" name="Shape 11">
                <a:extLst>
                  <a:ext uri="{C183D7F6-B498-43B3-948B-1728B52AA6E4}">
                    <adec:decorative xmlns:adec="http://schemas.microsoft.com/office/drawing/2017/decorative" val="1"/>
                  </a:ext>
                </a:extLst>
              </p:cNvPr>
              <p:cNvSpPr/>
              <p:nvPr/>
            </p:nvSpPr>
            <p:spPr>
              <a:xfrm>
                <a:off x="365760" y="1901952"/>
                <a:ext cx="4023360" cy="1143000"/>
              </a:xfrm>
              <a:prstGeom prst="rect">
                <a:avLst/>
              </a:prstGeom>
              <a:solidFill>
                <a:srgbClr val="DDE8F5"/>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sp>
            <p:nvSpPr>
              <p:cNvPr id="14" name="Shape 12">
                <a:extLst>
                  <a:ext uri="{C183D7F6-B498-43B3-948B-1728B52AA6E4}">
                    <adec:decorative xmlns:adec="http://schemas.microsoft.com/office/drawing/2017/decorative" val="1"/>
                  </a:ext>
                </a:extLst>
              </p:cNvPr>
              <p:cNvSpPr/>
              <p:nvPr/>
            </p:nvSpPr>
            <p:spPr>
              <a:xfrm>
                <a:off x="365760" y="1901952"/>
                <a:ext cx="384048" cy="1143000"/>
              </a:xfrm>
              <a:prstGeom prst="rect">
                <a:avLst/>
              </a:prstGeom>
              <a:solidFill>
                <a:srgbClr val="1B3A6B"/>
              </a:solidFill>
              <a:ln w="12700">
                <a:solidFill>
                  <a:srgbClr val="1B3A6B"/>
                </a:solidFill>
                <a:prstDash val="solid"/>
              </a:ln>
            </p:spPr>
            <p:txBody>
              <a:bodyPr/>
              <a:lstStyle/>
              <a:p>
                <a:endParaRPr lang="en-US"/>
              </a:p>
            </p:txBody>
          </p:sp>
        </p:grpSp>
        <p:grpSp>
          <p:nvGrpSpPr>
            <p:cNvPr id="5" name="Group 4">
              <a:extLst>
                <a:ext uri="{FF2B5EF4-FFF2-40B4-BE49-F238E27FC236}">
                  <a16:creationId xmlns:a16="http://schemas.microsoft.com/office/drawing/2014/main" id="{D5889AD4-1C9C-FA5B-21F2-C6F3CE769016}"/>
                </a:ext>
                <a:ext uri="{C183D7F6-B498-43B3-948B-1728B52AA6E4}">
                  <adec:decorative xmlns:adec="http://schemas.microsoft.com/office/drawing/2017/decorative" val="1"/>
                </a:ext>
              </a:extLst>
            </p:cNvPr>
            <p:cNvGrpSpPr/>
            <p:nvPr/>
          </p:nvGrpSpPr>
          <p:grpSpPr>
            <a:xfrm>
              <a:off x="365760" y="3158670"/>
              <a:ext cx="4023360" cy="1143000"/>
              <a:chOff x="365760" y="3163824"/>
              <a:chExt cx="4023360" cy="1143000"/>
            </a:xfrm>
          </p:grpSpPr>
          <p:sp>
            <p:nvSpPr>
              <p:cNvPr id="18" name="Shape 16">
                <a:extLst>
                  <a:ext uri="{C183D7F6-B498-43B3-948B-1728B52AA6E4}">
                    <adec:decorative xmlns:adec="http://schemas.microsoft.com/office/drawing/2017/decorative" val="1"/>
                  </a:ext>
                </a:extLst>
              </p:cNvPr>
              <p:cNvSpPr/>
              <p:nvPr/>
            </p:nvSpPr>
            <p:spPr>
              <a:xfrm>
                <a:off x="365760" y="3163824"/>
                <a:ext cx="4023360" cy="1143000"/>
              </a:xfrm>
              <a:prstGeom prst="rect">
                <a:avLst/>
              </a:prstGeom>
              <a:solidFill>
                <a:srgbClr val="DDE8F5"/>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sp>
            <p:nvSpPr>
              <p:cNvPr id="19" name="Shape 17">
                <a:extLst>
                  <a:ext uri="{C183D7F6-B498-43B3-948B-1728B52AA6E4}">
                    <adec:decorative xmlns:adec="http://schemas.microsoft.com/office/drawing/2017/decorative" val="1"/>
                  </a:ext>
                </a:extLst>
              </p:cNvPr>
              <p:cNvSpPr/>
              <p:nvPr/>
            </p:nvSpPr>
            <p:spPr>
              <a:xfrm>
                <a:off x="365760" y="3163824"/>
                <a:ext cx="384048" cy="1143000"/>
              </a:xfrm>
              <a:prstGeom prst="rect">
                <a:avLst/>
              </a:prstGeom>
              <a:solidFill>
                <a:srgbClr val="1B3A6B"/>
              </a:solidFill>
              <a:ln w="12700">
                <a:solidFill>
                  <a:srgbClr val="1B3A6B"/>
                </a:solidFill>
                <a:prstDash val="solid"/>
              </a:ln>
            </p:spPr>
            <p:txBody>
              <a:bodyPr/>
              <a:lstStyle/>
              <a:p>
                <a:endParaRPr lang="en-US"/>
              </a:p>
            </p:txBody>
          </p:sp>
        </p:grpSp>
        <p:grpSp>
          <p:nvGrpSpPr>
            <p:cNvPr id="3" name="Group 2">
              <a:extLst>
                <a:ext uri="{FF2B5EF4-FFF2-40B4-BE49-F238E27FC236}">
                  <a16:creationId xmlns:a16="http://schemas.microsoft.com/office/drawing/2014/main" id="{1A2281D0-F86A-3175-8964-CC87750163CA}"/>
                </a:ext>
                <a:ext uri="{C183D7F6-B498-43B3-948B-1728B52AA6E4}">
                  <adec:decorative xmlns:adec="http://schemas.microsoft.com/office/drawing/2017/decorative" val="1"/>
                </a:ext>
              </a:extLst>
            </p:cNvPr>
            <p:cNvGrpSpPr/>
            <p:nvPr/>
          </p:nvGrpSpPr>
          <p:grpSpPr>
            <a:xfrm>
              <a:off x="4709160" y="1901952"/>
              <a:ext cx="4023360" cy="1143000"/>
              <a:chOff x="4709160" y="1901952"/>
              <a:chExt cx="4023360" cy="1143000"/>
            </a:xfrm>
          </p:grpSpPr>
          <p:sp>
            <p:nvSpPr>
              <p:cNvPr id="23" name="Shape 21">
                <a:extLst>
                  <a:ext uri="{C183D7F6-B498-43B3-948B-1728B52AA6E4}">
                    <adec:decorative xmlns:adec="http://schemas.microsoft.com/office/drawing/2017/decorative" val="1"/>
                  </a:ext>
                </a:extLst>
              </p:cNvPr>
              <p:cNvSpPr/>
              <p:nvPr/>
            </p:nvSpPr>
            <p:spPr>
              <a:xfrm>
                <a:off x="4709160" y="1901952"/>
                <a:ext cx="4023360" cy="1143000"/>
              </a:xfrm>
              <a:prstGeom prst="rect">
                <a:avLst/>
              </a:prstGeom>
              <a:solidFill>
                <a:srgbClr val="DDE8F5"/>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sp>
            <p:nvSpPr>
              <p:cNvPr id="24" name="Shape 22">
                <a:extLst>
                  <a:ext uri="{C183D7F6-B498-43B3-948B-1728B52AA6E4}">
                    <adec:decorative xmlns:adec="http://schemas.microsoft.com/office/drawing/2017/decorative" val="1"/>
                  </a:ext>
                </a:extLst>
              </p:cNvPr>
              <p:cNvSpPr/>
              <p:nvPr/>
            </p:nvSpPr>
            <p:spPr>
              <a:xfrm>
                <a:off x="4709160" y="1901952"/>
                <a:ext cx="384048" cy="1143000"/>
              </a:xfrm>
              <a:prstGeom prst="rect">
                <a:avLst/>
              </a:prstGeom>
              <a:solidFill>
                <a:srgbClr val="1B3A6B"/>
              </a:solidFill>
              <a:ln w="12700">
                <a:solidFill>
                  <a:srgbClr val="1B3A6B"/>
                </a:solidFill>
                <a:prstDash val="solid"/>
              </a:ln>
            </p:spPr>
            <p:txBody>
              <a:bodyPr/>
              <a:lstStyle/>
              <a:p>
                <a:endParaRPr lang="en-US"/>
              </a:p>
            </p:txBody>
          </p:sp>
        </p:grpSp>
        <p:grpSp>
          <p:nvGrpSpPr>
            <p:cNvPr id="4" name="Group 3">
              <a:extLst>
                <a:ext uri="{FF2B5EF4-FFF2-40B4-BE49-F238E27FC236}">
                  <a16:creationId xmlns:a16="http://schemas.microsoft.com/office/drawing/2014/main" id="{D1CD0C3B-191E-C1CF-6FBA-8745A81B7F26}"/>
                </a:ext>
                <a:ext uri="{C183D7F6-B498-43B3-948B-1728B52AA6E4}">
                  <adec:decorative xmlns:adec="http://schemas.microsoft.com/office/drawing/2017/decorative" val="1"/>
                </a:ext>
              </a:extLst>
            </p:cNvPr>
            <p:cNvGrpSpPr/>
            <p:nvPr/>
          </p:nvGrpSpPr>
          <p:grpSpPr>
            <a:xfrm>
              <a:off x="4709160" y="3163824"/>
              <a:ext cx="4023360" cy="1143000"/>
              <a:chOff x="4709160" y="3163824"/>
              <a:chExt cx="4023360" cy="1143000"/>
            </a:xfrm>
          </p:grpSpPr>
          <p:sp>
            <p:nvSpPr>
              <p:cNvPr id="28" name="Shape 26">
                <a:extLst>
                  <a:ext uri="{C183D7F6-B498-43B3-948B-1728B52AA6E4}">
                    <adec:decorative xmlns:adec="http://schemas.microsoft.com/office/drawing/2017/decorative" val="1"/>
                  </a:ext>
                </a:extLst>
              </p:cNvPr>
              <p:cNvSpPr/>
              <p:nvPr/>
            </p:nvSpPr>
            <p:spPr>
              <a:xfrm>
                <a:off x="4709160" y="3163824"/>
                <a:ext cx="4023360" cy="1143000"/>
              </a:xfrm>
              <a:prstGeom prst="rect">
                <a:avLst/>
              </a:prstGeom>
              <a:solidFill>
                <a:srgbClr val="DDE8F5"/>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sp>
            <p:nvSpPr>
              <p:cNvPr id="29" name="Shape 27">
                <a:extLst>
                  <a:ext uri="{C183D7F6-B498-43B3-948B-1728B52AA6E4}">
                    <adec:decorative xmlns:adec="http://schemas.microsoft.com/office/drawing/2017/decorative" val="1"/>
                  </a:ext>
                </a:extLst>
              </p:cNvPr>
              <p:cNvSpPr/>
              <p:nvPr/>
            </p:nvSpPr>
            <p:spPr>
              <a:xfrm>
                <a:off x="4709160" y="3163824"/>
                <a:ext cx="384048" cy="1143000"/>
              </a:xfrm>
              <a:prstGeom prst="rect">
                <a:avLst/>
              </a:prstGeom>
              <a:solidFill>
                <a:srgbClr val="1B3A6B"/>
              </a:solidFill>
              <a:ln w="12700">
                <a:solidFill>
                  <a:srgbClr val="1B3A6B"/>
                </a:solidFill>
                <a:prstDash val="solid"/>
              </a:ln>
            </p:spPr>
            <p:txBody>
              <a:bodyPr/>
              <a:lstStyle/>
              <a:p>
                <a:endParaRPr lang="en-US"/>
              </a:p>
            </p:txBody>
          </p:sp>
        </p:grpSp>
      </p:grpSp>
      <p:sp>
        <p:nvSpPr>
          <p:cNvPr id="34" name="Title 33">
            <a:extLst>
              <a:ext uri="{FF2B5EF4-FFF2-40B4-BE49-F238E27FC236}">
                <a16:creationId xmlns:a16="http://schemas.microsoft.com/office/drawing/2014/main" id="{0E4532AB-7E4E-F9CE-9216-8FC3E0F2E1F1}"/>
              </a:ext>
            </a:extLst>
          </p:cNvPr>
          <p:cNvSpPr>
            <a:spLocks noGrp="1"/>
          </p:cNvSpPr>
          <p:nvPr>
            <p:ph type="title"/>
          </p:nvPr>
        </p:nvSpPr>
        <p:spPr/>
        <p:txBody>
          <a:bodyPr/>
          <a:lstStyle/>
          <a:p>
            <a:r>
              <a:rPr lang="en-US" sz="2400" dirty="0"/>
              <a:t>Property Disposition &amp; Federal Recoupment</a:t>
            </a:r>
          </a:p>
        </p:txBody>
      </p:sp>
      <p:sp>
        <p:nvSpPr>
          <p:cNvPr id="10" name="Text 8"/>
          <p:cNvSpPr/>
          <p:nvPr/>
        </p:nvSpPr>
        <p:spPr>
          <a:xfrm>
            <a:off x="365760" y="960120"/>
            <a:ext cx="8412480" cy="292608"/>
          </a:xfrm>
          <a:prstGeom prst="rect">
            <a:avLst/>
          </a:prstGeom>
          <a:noFill/>
          <a:ln/>
        </p:spPr>
        <p:txBody>
          <a:bodyPr wrap="square" rtlCol="0" anchor="ctr"/>
          <a:lstStyle/>
          <a:p>
            <a:pPr marL="0" indent="0">
              <a:buNone/>
            </a:pPr>
            <a:r>
              <a:rPr lang="en-US" sz="1100" i="1" dirty="0">
                <a:solidFill>
                  <a:srgbClr val="64748B"/>
                </a:solidFill>
              </a:rPr>
              <a:t>Scenario: Your agency improved a facility with VR funds 8 years ago and now wants to sell the building.</a:t>
            </a:r>
            <a:endParaRPr lang="en-US" sz="1100" dirty="0"/>
          </a:p>
        </p:txBody>
      </p:sp>
      <p:sp>
        <p:nvSpPr>
          <p:cNvPr id="12" name="Text 10"/>
          <p:cNvSpPr/>
          <p:nvPr/>
        </p:nvSpPr>
        <p:spPr>
          <a:xfrm>
            <a:off x="320040" y="1298448"/>
            <a:ext cx="8412480" cy="475488"/>
          </a:xfrm>
          <a:prstGeom prst="rect">
            <a:avLst/>
          </a:prstGeom>
          <a:noFill/>
          <a:ln w="19050">
            <a:solidFill>
              <a:srgbClr val="C53030"/>
            </a:solidFill>
          </a:ln>
        </p:spPr>
        <p:txBody>
          <a:bodyPr wrap="square" rtlCol="0" anchor="ctr"/>
          <a:lstStyle/>
          <a:p>
            <a:pPr marL="0" indent="0">
              <a:buNone/>
            </a:pPr>
            <a:r>
              <a:rPr lang="en-US" sz="1400" b="1" dirty="0">
                <a:solidFill>
                  <a:srgbClr val="C53030"/>
                </a:solidFill>
              </a:rPr>
              <a:t>⚠  STOP FIRST: </a:t>
            </a:r>
            <a:r>
              <a:rPr lang="en-US" sz="1400" dirty="0">
                <a:solidFill>
                  <a:srgbClr val="2D3748"/>
                </a:solidFill>
              </a:rPr>
              <a:t>Before taking ANY action (sale, transfer, refinancing, change of use), you MUST contact your RSA Financial Management Specialist for disposition instructions.</a:t>
            </a:r>
            <a:endParaRPr lang="en-US" sz="1400" dirty="0"/>
          </a:p>
        </p:txBody>
      </p:sp>
      <p:sp>
        <p:nvSpPr>
          <p:cNvPr id="15" name="Text 13"/>
          <p:cNvSpPr/>
          <p:nvPr/>
        </p:nvSpPr>
        <p:spPr>
          <a:xfrm>
            <a:off x="365760" y="1901952"/>
            <a:ext cx="384048" cy="1143000"/>
          </a:xfrm>
          <a:prstGeom prst="rect">
            <a:avLst/>
          </a:prstGeom>
          <a:noFill/>
          <a:ln/>
        </p:spPr>
        <p:txBody>
          <a:bodyPr wrap="square" rtlCol="0" anchor="ctr"/>
          <a:lstStyle/>
          <a:p>
            <a:pPr marL="0" indent="0" algn="ctr">
              <a:buNone/>
            </a:pPr>
            <a:r>
              <a:rPr lang="en-US" sz="1800" b="1">
                <a:solidFill>
                  <a:srgbClr val="C8992A"/>
                </a:solidFill>
              </a:rPr>
              <a:t>1</a:t>
            </a:r>
            <a:endParaRPr lang="en-US" sz="1800"/>
          </a:p>
        </p:txBody>
      </p:sp>
      <p:sp>
        <p:nvSpPr>
          <p:cNvPr id="16" name="Text 14"/>
          <p:cNvSpPr/>
          <p:nvPr/>
        </p:nvSpPr>
        <p:spPr>
          <a:xfrm>
            <a:off x="841248" y="1993392"/>
            <a:ext cx="3429000" cy="274320"/>
          </a:xfrm>
          <a:prstGeom prst="rect">
            <a:avLst/>
          </a:prstGeom>
          <a:noFill/>
          <a:ln/>
        </p:spPr>
        <p:txBody>
          <a:bodyPr wrap="square" rtlCol="0" anchor="ctr"/>
          <a:lstStyle/>
          <a:p>
            <a:pPr marL="0" indent="0">
              <a:buNone/>
            </a:pPr>
            <a:r>
              <a:rPr lang="en-US" sz="1200" b="1">
                <a:solidFill>
                  <a:srgbClr val="1B3A6B"/>
                </a:solidFill>
              </a:rPr>
              <a:t>Contact RSA</a:t>
            </a:r>
            <a:endParaRPr lang="en-US" sz="1200"/>
          </a:p>
        </p:txBody>
      </p:sp>
      <p:sp>
        <p:nvSpPr>
          <p:cNvPr id="17" name="Text 15"/>
          <p:cNvSpPr/>
          <p:nvPr/>
        </p:nvSpPr>
        <p:spPr>
          <a:xfrm>
            <a:off x="841248" y="2295144"/>
            <a:ext cx="3429000" cy="658368"/>
          </a:xfrm>
          <a:prstGeom prst="rect">
            <a:avLst/>
          </a:prstGeom>
          <a:noFill/>
          <a:ln/>
        </p:spPr>
        <p:txBody>
          <a:bodyPr wrap="square" rtlCol="0" anchor="ctr"/>
          <a:lstStyle/>
          <a:p>
            <a:pPr marL="0" indent="0">
              <a:buNone/>
            </a:pPr>
            <a:r>
              <a:rPr lang="en-US" sz="1000">
                <a:solidFill>
                  <a:srgbClr val="2D3748"/>
                </a:solidFill>
              </a:rPr>
              <a:t>Reach out to your assigned RSA Financial Management Specialist before any action is taken.</a:t>
            </a:r>
            <a:endParaRPr lang="en-US" sz="1000"/>
          </a:p>
        </p:txBody>
      </p:sp>
      <p:sp>
        <p:nvSpPr>
          <p:cNvPr id="20" name="Text 18"/>
          <p:cNvSpPr/>
          <p:nvPr/>
        </p:nvSpPr>
        <p:spPr>
          <a:xfrm>
            <a:off x="365760" y="3163824"/>
            <a:ext cx="384048" cy="1143000"/>
          </a:xfrm>
          <a:prstGeom prst="rect">
            <a:avLst/>
          </a:prstGeom>
          <a:noFill/>
          <a:ln/>
        </p:spPr>
        <p:txBody>
          <a:bodyPr wrap="square" rtlCol="0" anchor="ctr"/>
          <a:lstStyle/>
          <a:p>
            <a:pPr marL="0" indent="0" algn="ctr">
              <a:buNone/>
            </a:pPr>
            <a:r>
              <a:rPr lang="en-US" sz="1800" b="1">
                <a:solidFill>
                  <a:srgbClr val="C8992A"/>
                </a:solidFill>
              </a:rPr>
              <a:t>2</a:t>
            </a:r>
            <a:endParaRPr lang="en-US" sz="1800"/>
          </a:p>
        </p:txBody>
      </p:sp>
      <p:sp>
        <p:nvSpPr>
          <p:cNvPr id="21" name="Text 19"/>
          <p:cNvSpPr/>
          <p:nvPr/>
        </p:nvSpPr>
        <p:spPr>
          <a:xfrm>
            <a:off x="841248" y="3255264"/>
            <a:ext cx="3429000" cy="274320"/>
          </a:xfrm>
          <a:prstGeom prst="rect">
            <a:avLst/>
          </a:prstGeom>
          <a:noFill/>
          <a:ln/>
        </p:spPr>
        <p:txBody>
          <a:bodyPr wrap="square" rtlCol="0" anchor="ctr"/>
          <a:lstStyle/>
          <a:p>
            <a:pPr marL="0" indent="0">
              <a:buNone/>
            </a:pPr>
            <a:r>
              <a:rPr lang="en-US" sz="1200" b="1">
                <a:solidFill>
                  <a:srgbClr val="1B3A6B"/>
                </a:solidFill>
              </a:rPr>
              <a:t>Submit SF-429C</a:t>
            </a:r>
            <a:endParaRPr lang="en-US" sz="1200"/>
          </a:p>
        </p:txBody>
      </p:sp>
      <p:sp>
        <p:nvSpPr>
          <p:cNvPr id="22" name="Text 20"/>
          <p:cNvSpPr/>
          <p:nvPr/>
        </p:nvSpPr>
        <p:spPr>
          <a:xfrm>
            <a:off x="841248" y="3557016"/>
            <a:ext cx="3429000" cy="658368"/>
          </a:xfrm>
          <a:prstGeom prst="rect">
            <a:avLst/>
          </a:prstGeom>
          <a:noFill/>
          <a:ln/>
        </p:spPr>
        <p:txBody>
          <a:bodyPr wrap="square" rtlCol="0" anchor="ctr"/>
          <a:lstStyle/>
          <a:p>
            <a:pPr marL="0" indent="0">
              <a:buNone/>
            </a:pPr>
            <a:r>
              <a:rPr lang="en-US" sz="1000">
                <a:solidFill>
                  <a:srgbClr val="2D3748"/>
                </a:solidFill>
              </a:rPr>
              <a:t>File Attachment C (Disposition or Encumbrance Request) with supporting documentation.</a:t>
            </a:r>
            <a:endParaRPr lang="en-US" sz="1000"/>
          </a:p>
        </p:txBody>
      </p:sp>
      <p:sp>
        <p:nvSpPr>
          <p:cNvPr id="25" name="Text 23"/>
          <p:cNvSpPr/>
          <p:nvPr/>
        </p:nvSpPr>
        <p:spPr>
          <a:xfrm>
            <a:off x="4709160" y="1901952"/>
            <a:ext cx="384048" cy="1143000"/>
          </a:xfrm>
          <a:prstGeom prst="rect">
            <a:avLst/>
          </a:prstGeom>
          <a:noFill/>
          <a:ln/>
        </p:spPr>
        <p:txBody>
          <a:bodyPr wrap="square" rtlCol="0" anchor="ctr"/>
          <a:lstStyle/>
          <a:p>
            <a:pPr marL="0" indent="0" algn="ctr">
              <a:buNone/>
            </a:pPr>
            <a:r>
              <a:rPr lang="en-US" sz="1800" b="1">
                <a:solidFill>
                  <a:srgbClr val="C8992A"/>
                </a:solidFill>
              </a:rPr>
              <a:t>3</a:t>
            </a:r>
            <a:endParaRPr lang="en-US" sz="1800"/>
          </a:p>
        </p:txBody>
      </p:sp>
      <p:sp>
        <p:nvSpPr>
          <p:cNvPr id="26" name="Text 24"/>
          <p:cNvSpPr/>
          <p:nvPr/>
        </p:nvSpPr>
        <p:spPr>
          <a:xfrm>
            <a:off x="5184648" y="1993392"/>
            <a:ext cx="3429000" cy="274320"/>
          </a:xfrm>
          <a:prstGeom prst="rect">
            <a:avLst/>
          </a:prstGeom>
          <a:noFill/>
          <a:ln/>
        </p:spPr>
        <p:txBody>
          <a:bodyPr wrap="square" rtlCol="0" anchor="ctr"/>
          <a:lstStyle/>
          <a:p>
            <a:pPr marL="0" indent="0">
              <a:buNone/>
            </a:pPr>
            <a:r>
              <a:rPr lang="en-US" sz="1200" b="1">
                <a:solidFill>
                  <a:srgbClr val="1B3A6B"/>
                </a:solidFill>
              </a:rPr>
              <a:t>RSA Review &amp; Approval</a:t>
            </a:r>
            <a:endParaRPr lang="en-US" sz="1200"/>
          </a:p>
        </p:txBody>
      </p:sp>
      <p:sp>
        <p:nvSpPr>
          <p:cNvPr id="27" name="Text 25"/>
          <p:cNvSpPr/>
          <p:nvPr/>
        </p:nvSpPr>
        <p:spPr>
          <a:xfrm>
            <a:off x="5184648" y="2295144"/>
            <a:ext cx="3429000" cy="658368"/>
          </a:xfrm>
          <a:prstGeom prst="rect">
            <a:avLst/>
          </a:prstGeom>
          <a:noFill/>
          <a:ln/>
        </p:spPr>
        <p:txBody>
          <a:bodyPr wrap="square" rtlCol="0" anchor="ctr"/>
          <a:lstStyle/>
          <a:p>
            <a:pPr marL="0" indent="0">
              <a:buNone/>
            </a:pPr>
            <a:r>
              <a:rPr lang="en-US" sz="1000">
                <a:solidFill>
                  <a:srgbClr val="2D3748"/>
                </a:solidFill>
              </a:rPr>
              <a:t>RSA reviews the request and determines the Federal interest amount based on CURRENT fair market value.</a:t>
            </a:r>
            <a:endParaRPr lang="en-US" sz="1000"/>
          </a:p>
        </p:txBody>
      </p:sp>
      <p:sp>
        <p:nvSpPr>
          <p:cNvPr id="30" name="Text 28"/>
          <p:cNvSpPr/>
          <p:nvPr/>
        </p:nvSpPr>
        <p:spPr>
          <a:xfrm>
            <a:off x="4709160" y="3163824"/>
            <a:ext cx="384048" cy="1143000"/>
          </a:xfrm>
          <a:prstGeom prst="rect">
            <a:avLst/>
          </a:prstGeom>
          <a:noFill/>
          <a:ln/>
        </p:spPr>
        <p:txBody>
          <a:bodyPr wrap="square" rtlCol="0" anchor="ctr"/>
          <a:lstStyle/>
          <a:p>
            <a:pPr marL="0" indent="0" algn="ctr">
              <a:buNone/>
            </a:pPr>
            <a:r>
              <a:rPr lang="en-US" sz="1800" b="1">
                <a:solidFill>
                  <a:srgbClr val="C8992A"/>
                </a:solidFill>
              </a:rPr>
              <a:t>4</a:t>
            </a:r>
            <a:endParaRPr lang="en-US" sz="1800"/>
          </a:p>
        </p:txBody>
      </p:sp>
      <p:sp>
        <p:nvSpPr>
          <p:cNvPr id="31" name="Text 29"/>
          <p:cNvSpPr/>
          <p:nvPr/>
        </p:nvSpPr>
        <p:spPr>
          <a:xfrm>
            <a:off x="5184648" y="3255264"/>
            <a:ext cx="3429000" cy="274320"/>
          </a:xfrm>
          <a:prstGeom prst="rect">
            <a:avLst/>
          </a:prstGeom>
          <a:noFill/>
          <a:ln/>
        </p:spPr>
        <p:txBody>
          <a:bodyPr wrap="square" rtlCol="0" anchor="ctr"/>
          <a:lstStyle/>
          <a:p>
            <a:pPr marL="0" indent="0">
              <a:buNone/>
            </a:pPr>
            <a:r>
              <a:rPr lang="en-US" sz="1200" b="1">
                <a:solidFill>
                  <a:srgbClr val="1B3A6B"/>
                </a:solidFill>
              </a:rPr>
              <a:t>Remit Federal Interest</a:t>
            </a:r>
            <a:endParaRPr lang="en-US" sz="1200"/>
          </a:p>
        </p:txBody>
      </p:sp>
      <p:sp>
        <p:nvSpPr>
          <p:cNvPr id="32" name="Text 30"/>
          <p:cNvSpPr/>
          <p:nvPr/>
        </p:nvSpPr>
        <p:spPr>
          <a:xfrm>
            <a:off x="5184648" y="3557016"/>
            <a:ext cx="3429000" cy="658368"/>
          </a:xfrm>
          <a:prstGeom prst="rect">
            <a:avLst/>
          </a:prstGeom>
          <a:noFill/>
          <a:ln/>
        </p:spPr>
        <p:txBody>
          <a:bodyPr wrap="square" rtlCol="0" anchor="ctr"/>
          <a:lstStyle/>
          <a:p>
            <a:pPr marL="0" indent="0">
              <a:buNone/>
            </a:pPr>
            <a:r>
              <a:rPr lang="en-US" sz="1000">
                <a:solidFill>
                  <a:srgbClr val="2D3748"/>
                </a:solidFill>
              </a:rPr>
              <a:t>Agency may be required to reimburse the Department for the proportional Federal interest before transfer is complete.</a:t>
            </a:r>
            <a:endParaRPr lang="en-US" sz="1000"/>
          </a:p>
        </p:txBody>
      </p:sp>
      <p:sp>
        <p:nvSpPr>
          <p:cNvPr id="33" name="Text 31"/>
          <p:cNvSpPr/>
          <p:nvPr/>
        </p:nvSpPr>
        <p:spPr>
          <a:xfrm>
            <a:off x="365760" y="4530270"/>
            <a:ext cx="8412480" cy="228600"/>
          </a:xfrm>
          <a:prstGeom prst="rect">
            <a:avLst/>
          </a:prstGeom>
          <a:noFill/>
          <a:ln/>
        </p:spPr>
        <p:txBody>
          <a:bodyPr wrap="square" rtlCol="0" anchor="ctr"/>
          <a:lstStyle/>
          <a:p>
            <a:pPr marL="0" indent="0">
              <a:buNone/>
            </a:pPr>
            <a:r>
              <a:rPr lang="en-US" sz="1200" i="1"/>
              <a:t>Note: Using the SF-429C and receiving formal RSA approval is the ONLY way to officially release the Federal interest</a:t>
            </a:r>
            <a:r>
              <a:rPr lang="en-US" sz="900" i="1">
                <a:solidFill>
                  <a:srgbClr val="64748B"/>
                </a:solidFill>
              </a:rPr>
              <a:t>.</a:t>
            </a:r>
            <a:endParaRPr lang="en-US" sz="900"/>
          </a:p>
        </p:txBody>
      </p:sp>
      <p:sp>
        <p:nvSpPr>
          <p:cNvPr id="7" name="Content Placeholder 6">
            <a:extLst>
              <a:ext uri="{FF2B5EF4-FFF2-40B4-BE49-F238E27FC236}">
                <a16:creationId xmlns:a16="http://schemas.microsoft.com/office/drawing/2014/main" id="{4E04809F-D16B-834D-46C2-50765DD40670}"/>
              </a:ext>
            </a:extLst>
          </p:cNvPr>
          <p:cNvSpPr>
            <a:spLocks noGrp="1"/>
          </p:cNvSpPr>
          <p:nvPr>
            <p:ph sz="quarter" idx="10"/>
          </p:nvPr>
        </p:nvSpPr>
        <p:spPr/>
        <p:txBody>
          <a:bodyPr/>
          <a:lstStyle/>
          <a:p>
            <a:pPr marL="0" indent="0">
              <a:buNone/>
            </a:pPr>
            <a:r>
              <a:rPr lang="en-US" i="1" dirty="0"/>
              <a:t>Scenario: Your agency improved a facility with VR funds 8 years ago and now wants to sell the building.</a:t>
            </a:r>
          </a:p>
          <a:p>
            <a:pPr marL="0" indent="0">
              <a:buNone/>
            </a:pPr>
            <a:r>
              <a:rPr lang="en-US" b="1" dirty="0"/>
              <a:t>STOP FIRST</a:t>
            </a:r>
            <a:r>
              <a:rPr lang="en-US" dirty="0"/>
              <a:t>: Before taking ANY action (sale, transfer, refinancing, change of use), you MUST contact your RSA Financial Management Specialist for disposition instructions.</a:t>
            </a:r>
          </a:p>
          <a:p>
            <a:r>
              <a:rPr lang="en-US" dirty="0"/>
              <a:t>1 Contact RSA</a:t>
            </a:r>
          </a:p>
          <a:p>
            <a:pPr lvl="1"/>
            <a:r>
              <a:rPr lang="en-US" dirty="0"/>
              <a:t>Reach out to your assigned RSA Financial Management Specialist before any action is taken.</a:t>
            </a:r>
          </a:p>
          <a:p>
            <a:r>
              <a:rPr lang="en-US" dirty="0"/>
              <a:t>2 Submit SF-429C</a:t>
            </a:r>
          </a:p>
          <a:p>
            <a:pPr lvl="1"/>
            <a:r>
              <a:rPr lang="en-US" dirty="0"/>
              <a:t>File Attachment C (Disposition or Encumbrance Request) with supporting documentation.</a:t>
            </a:r>
          </a:p>
          <a:p>
            <a:r>
              <a:rPr lang="en-US" dirty="0"/>
              <a:t>3 RSA Review &amp; Approval</a:t>
            </a:r>
          </a:p>
          <a:p>
            <a:pPr lvl="1"/>
            <a:r>
              <a:rPr lang="en-US" dirty="0"/>
              <a:t>RSA reviews the request and determines the Federal interest amount based on CURRENT fair market value.</a:t>
            </a:r>
          </a:p>
          <a:p>
            <a:r>
              <a:rPr lang="en-US" dirty="0"/>
              <a:t>4 Remit Federal Interest</a:t>
            </a:r>
          </a:p>
          <a:p>
            <a:pPr lvl="1"/>
            <a:r>
              <a:rPr lang="en-US" dirty="0"/>
              <a:t>Agency may be required to reimburse the Department for the proportional Federal interest before transfer is complete.</a:t>
            </a:r>
          </a:p>
          <a:p>
            <a:pPr marL="0" indent="0">
              <a:buNone/>
            </a:pPr>
            <a:r>
              <a:rPr lang="en-US" i="1" dirty="0"/>
              <a:t>Note: Using the SF-429C and receiving formal RSA approval is the ONLY way to officially release the Federal interest.</a:t>
            </a:r>
            <a:endParaRPr lang="en-US" dirty="0"/>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3">
    <p:bg>
      <p:bgPr>
        <a:solidFill>
          <a:srgbClr val="1B3A6B"/>
        </a:solidFill>
        <a:effectLst/>
      </p:bgPr>
    </p:bg>
    <p:spTree>
      <p:nvGrpSpPr>
        <p:cNvPr id="1" name=""/>
        <p:cNvGrpSpPr/>
        <p:nvPr/>
      </p:nvGrpSpPr>
      <p:grpSpPr>
        <a:xfrm>
          <a:off x="0" y="0"/>
          <a:ext cx="0" cy="0"/>
          <a:chOff x="0" y="0"/>
          <a:chExt cx="0" cy="0"/>
        </a:xfrm>
      </p:grpSpPr>
      <p:grpSp>
        <p:nvGrpSpPr>
          <p:cNvPr id="35" name="Group 34">
            <a:extLst>
              <a:ext uri="{FF2B5EF4-FFF2-40B4-BE49-F238E27FC236}">
                <a16:creationId xmlns:a16="http://schemas.microsoft.com/office/drawing/2014/main" id="{22E15C4E-FB7B-9D99-AA06-F7EB04AF3DB8}"/>
              </a:ext>
              <a:ext uri="{C183D7F6-B498-43B3-948B-1728B52AA6E4}">
                <adec:decorative xmlns:adec="http://schemas.microsoft.com/office/drawing/2017/decorative" val="1"/>
              </a:ext>
            </a:extLst>
          </p:cNvPr>
          <p:cNvGrpSpPr/>
          <p:nvPr/>
        </p:nvGrpSpPr>
        <p:grpSpPr>
          <a:xfrm>
            <a:off x="0" y="0"/>
            <a:ext cx="8778240" cy="5143500"/>
            <a:chOff x="0" y="0"/>
            <a:chExt cx="8778240" cy="5143500"/>
          </a:xfrm>
        </p:grpSpPr>
        <p:grpSp>
          <p:nvGrpSpPr>
            <p:cNvPr id="34" name="Group 33">
              <a:extLst>
                <a:ext uri="{FF2B5EF4-FFF2-40B4-BE49-F238E27FC236}">
                  <a16:creationId xmlns:a16="http://schemas.microsoft.com/office/drawing/2014/main" id="{38FCEE9F-6C55-ED4B-6211-47B9A98AB53E}"/>
                </a:ext>
              </a:extLst>
            </p:cNvPr>
            <p:cNvGrpSpPr/>
            <p:nvPr/>
          </p:nvGrpSpPr>
          <p:grpSpPr>
            <a:xfrm>
              <a:off x="0" y="0"/>
              <a:ext cx="5120640" cy="5143500"/>
              <a:chOff x="0" y="0"/>
              <a:chExt cx="5120640" cy="5143500"/>
            </a:xfrm>
          </p:grpSpPr>
          <p:sp>
            <p:nvSpPr>
              <p:cNvPr id="2" name="Shape 0">
                <a:extLst>
                  <a:ext uri="{C183D7F6-B498-43B3-948B-1728B52AA6E4}">
                    <adec:decorative xmlns:adec="http://schemas.microsoft.com/office/drawing/2017/decorative" val="1"/>
                  </a:ext>
                </a:extLst>
              </p:cNvPr>
              <p:cNvSpPr/>
              <p:nvPr/>
            </p:nvSpPr>
            <p:spPr>
              <a:xfrm>
                <a:off x="0" y="0"/>
                <a:ext cx="320040" cy="5143500"/>
              </a:xfrm>
              <a:prstGeom prst="rect">
                <a:avLst/>
              </a:prstGeom>
              <a:solidFill>
                <a:srgbClr val="C8992A"/>
              </a:solidFill>
              <a:ln w="12700">
                <a:solidFill>
                  <a:srgbClr val="C8992A"/>
                </a:solidFill>
                <a:prstDash val="solid"/>
              </a:ln>
            </p:spPr>
            <p:txBody>
              <a:bodyPr/>
              <a:lstStyle/>
              <a:p>
                <a:endParaRPr lang="en-US"/>
              </a:p>
            </p:txBody>
          </p:sp>
          <p:sp>
            <p:nvSpPr>
              <p:cNvPr id="11" name="Shape 9">
                <a:extLst>
                  <a:ext uri="{C183D7F6-B498-43B3-948B-1728B52AA6E4}">
                    <adec:decorative xmlns:adec="http://schemas.microsoft.com/office/drawing/2017/decorative" val="1"/>
                  </a:ext>
                </a:extLst>
              </p:cNvPr>
              <p:cNvSpPr/>
              <p:nvPr/>
            </p:nvSpPr>
            <p:spPr>
              <a:xfrm>
                <a:off x="548640" y="960120"/>
                <a:ext cx="4572000" cy="36576"/>
              </a:xfrm>
              <a:prstGeom prst="rect">
                <a:avLst/>
              </a:prstGeom>
              <a:solidFill>
                <a:srgbClr val="C8992A"/>
              </a:solidFill>
              <a:ln w="12700">
                <a:solidFill>
                  <a:srgbClr val="C8992A"/>
                </a:solidFill>
                <a:prstDash val="solid"/>
              </a:ln>
            </p:spPr>
            <p:txBody>
              <a:bodyPr/>
              <a:lstStyle/>
              <a:p>
                <a:endParaRPr lang="en-US"/>
              </a:p>
            </p:txBody>
          </p:sp>
          <p:sp>
            <p:nvSpPr>
              <p:cNvPr id="12" name="Shape 10">
                <a:extLst>
                  <a:ext uri="{C183D7F6-B498-43B3-948B-1728B52AA6E4}">
                    <adec:decorative xmlns:adec="http://schemas.microsoft.com/office/drawing/2017/decorative" val="1"/>
                  </a:ext>
                </a:extLst>
              </p:cNvPr>
              <p:cNvSpPr/>
              <p:nvPr/>
            </p:nvSpPr>
            <p:spPr>
              <a:xfrm>
                <a:off x="548640" y="1131148"/>
                <a:ext cx="292608" cy="292608"/>
              </a:xfrm>
              <a:prstGeom prst="rect">
                <a:avLst/>
              </a:prstGeom>
              <a:solidFill>
                <a:srgbClr val="C8992A"/>
              </a:solidFill>
              <a:ln w="12700">
                <a:solidFill>
                  <a:srgbClr val="C8992A"/>
                </a:solidFill>
                <a:prstDash val="solid"/>
              </a:ln>
            </p:spPr>
            <p:txBody>
              <a:bodyPr/>
              <a:lstStyle/>
              <a:p>
                <a:endParaRPr lang="en-US"/>
              </a:p>
            </p:txBody>
          </p:sp>
          <p:sp>
            <p:nvSpPr>
              <p:cNvPr id="15" name="Shape 13">
                <a:extLst>
                  <a:ext uri="{C183D7F6-B498-43B3-948B-1728B52AA6E4}">
                    <adec:decorative xmlns:adec="http://schemas.microsoft.com/office/drawing/2017/decorative" val="1"/>
                  </a:ext>
                </a:extLst>
              </p:cNvPr>
              <p:cNvSpPr/>
              <p:nvPr/>
            </p:nvSpPr>
            <p:spPr>
              <a:xfrm>
                <a:off x="548640" y="1709928"/>
                <a:ext cx="292608" cy="292608"/>
              </a:xfrm>
              <a:prstGeom prst="rect">
                <a:avLst/>
              </a:prstGeom>
              <a:solidFill>
                <a:srgbClr val="C8992A"/>
              </a:solidFill>
              <a:ln w="12700">
                <a:solidFill>
                  <a:srgbClr val="C8992A"/>
                </a:solidFill>
                <a:prstDash val="solid"/>
              </a:ln>
            </p:spPr>
            <p:txBody>
              <a:bodyPr/>
              <a:lstStyle/>
              <a:p>
                <a:endParaRPr lang="en-US"/>
              </a:p>
            </p:txBody>
          </p:sp>
          <p:sp>
            <p:nvSpPr>
              <p:cNvPr id="18" name="Shape 16">
                <a:extLst>
                  <a:ext uri="{C183D7F6-B498-43B3-948B-1728B52AA6E4}">
                    <adec:decorative xmlns:adec="http://schemas.microsoft.com/office/drawing/2017/decorative" val="1"/>
                  </a:ext>
                </a:extLst>
              </p:cNvPr>
              <p:cNvSpPr/>
              <p:nvPr/>
            </p:nvSpPr>
            <p:spPr>
              <a:xfrm>
                <a:off x="548640" y="2322576"/>
                <a:ext cx="292608" cy="292608"/>
              </a:xfrm>
              <a:prstGeom prst="rect">
                <a:avLst/>
              </a:prstGeom>
              <a:solidFill>
                <a:srgbClr val="C8992A"/>
              </a:solidFill>
              <a:ln w="12700">
                <a:solidFill>
                  <a:srgbClr val="C8992A"/>
                </a:solidFill>
                <a:prstDash val="solid"/>
              </a:ln>
            </p:spPr>
            <p:txBody>
              <a:bodyPr/>
              <a:lstStyle/>
              <a:p>
                <a:endParaRPr lang="en-US"/>
              </a:p>
            </p:txBody>
          </p:sp>
          <p:sp>
            <p:nvSpPr>
              <p:cNvPr id="21" name="Shape 19">
                <a:extLst>
                  <a:ext uri="{C183D7F6-B498-43B3-948B-1728B52AA6E4}">
                    <adec:decorative xmlns:adec="http://schemas.microsoft.com/office/drawing/2017/decorative" val="1"/>
                  </a:ext>
                </a:extLst>
              </p:cNvPr>
              <p:cNvSpPr/>
              <p:nvPr/>
            </p:nvSpPr>
            <p:spPr>
              <a:xfrm>
                <a:off x="548640" y="2935224"/>
                <a:ext cx="292608" cy="292608"/>
              </a:xfrm>
              <a:prstGeom prst="rect">
                <a:avLst/>
              </a:prstGeom>
              <a:solidFill>
                <a:srgbClr val="C8992A"/>
              </a:solidFill>
              <a:ln w="12700">
                <a:solidFill>
                  <a:srgbClr val="C8992A"/>
                </a:solidFill>
                <a:prstDash val="solid"/>
              </a:ln>
            </p:spPr>
            <p:txBody>
              <a:bodyPr/>
              <a:lstStyle/>
              <a:p>
                <a:endParaRPr lang="en-US"/>
              </a:p>
            </p:txBody>
          </p:sp>
          <p:sp>
            <p:nvSpPr>
              <p:cNvPr id="24" name="Shape 22">
                <a:extLst>
                  <a:ext uri="{C183D7F6-B498-43B3-948B-1728B52AA6E4}">
                    <adec:decorative xmlns:adec="http://schemas.microsoft.com/office/drawing/2017/decorative" val="1"/>
                  </a:ext>
                </a:extLst>
              </p:cNvPr>
              <p:cNvSpPr/>
              <p:nvPr/>
            </p:nvSpPr>
            <p:spPr>
              <a:xfrm>
                <a:off x="548640" y="3547872"/>
                <a:ext cx="292608" cy="292608"/>
              </a:xfrm>
              <a:prstGeom prst="rect">
                <a:avLst/>
              </a:prstGeom>
              <a:solidFill>
                <a:srgbClr val="C8992A"/>
              </a:solidFill>
              <a:ln w="12700">
                <a:solidFill>
                  <a:srgbClr val="C8992A"/>
                </a:solidFill>
                <a:prstDash val="solid"/>
              </a:ln>
            </p:spPr>
            <p:txBody>
              <a:bodyPr/>
              <a:lstStyle/>
              <a:p>
                <a:endParaRPr lang="en-US"/>
              </a:p>
            </p:txBody>
          </p:sp>
          <p:sp>
            <p:nvSpPr>
              <p:cNvPr id="27" name="Shape 25">
                <a:extLst>
                  <a:ext uri="{C183D7F6-B498-43B3-948B-1728B52AA6E4}">
                    <adec:decorative xmlns:adec="http://schemas.microsoft.com/office/drawing/2017/decorative" val="1"/>
                  </a:ext>
                </a:extLst>
              </p:cNvPr>
              <p:cNvSpPr/>
              <p:nvPr/>
            </p:nvSpPr>
            <p:spPr>
              <a:xfrm>
                <a:off x="548640" y="4160520"/>
                <a:ext cx="292608" cy="292608"/>
              </a:xfrm>
              <a:prstGeom prst="rect">
                <a:avLst/>
              </a:prstGeom>
              <a:solidFill>
                <a:srgbClr val="C8992A"/>
              </a:solidFill>
              <a:ln w="12700">
                <a:solidFill>
                  <a:srgbClr val="C8992A"/>
                </a:solidFill>
                <a:prstDash val="solid"/>
              </a:ln>
            </p:spPr>
            <p:txBody>
              <a:bodyPr/>
              <a:lstStyle/>
              <a:p>
                <a:endParaRPr lang="en-US"/>
              </a:p>
            </p:txBody>
          </p:sp>
        </p:grpSp>
        <p:sp>
          <p:nvSpPr>
            <p:cNvPr id="30" name="Shape 28">
              <a:extLst>
                <a:ext uri="{C183D7F6-B498-43B3-948B-1728B52AA6E4}">
                  <adec:decorative xmlns:adec="http://schemas.microsoft.com/office/drawing/2017/decorative" val="1"/>
                </a:ext>
              </a:extLst>
            </p:cNvPr>
            <p:cNvSpPr/>
            <p:nvPr/>
          </p:nvSpPr>
          <p:spPr>
            <a:xfrm>
              <a:off x="548640" y="4754880"/>
              <a:ext cx="8229600" cy="228600"/>
            </a:xfrm>
            <a:prstGeom prst="rect">
              <a:avLst/>
            </a:prstGeom>
            <a:solidFill>
              <a:srgbClr val="C8992A"/>
            </a:solidFill>
            <a:ln w="12700">
              <a:solidFill>
                <a:srgbClr val="C8992A"/>
              </a:solidFill>
              <a:prstDash val="solid"/>
            </a:ln>
          </p:spPr>
          <p:txBody>
            <a:bodyPr/>
            <a:lstStyle/>
            <a:p>
              <a:endParaRPr lang="en-US"/>
            </a:p>
          </p:txBody>
        </p:sp>
      </p:grpSp>
      <p:sp>
        <p:nvSpPr>
          <p:cNvPr id="40" name="Title 39">
            <a:extLst>
              <a:ext uri="{FF2B5EF4-FFF2-40B4-BE49-F238E27FC236}">
                <a16:creationId xmlns:a16="http://schemas.microsoft.com/office/drawing/2014/main" id="{48324E5D-2F59-FFF3-AF49-1122A852337D}"/>
              </a:ext>
            </a:extLst>
          </p:cNvPr>
          <p:cNvSpPr>
            <a:spLocks noGrp="1"/>
          </p:cNvSpPr>
          <p:nvPr>
            <p:ph type="title"/>
          </p:nvPr>
        </p:nvSpPr>
        <p:spPr>
          <a:xfrm>
            <a:off x="628649" y="361950"/>
            <a:ext cx="8562975" cy="475489"/>
          </a:xfrm>
        </p:spPr>
        <p:txBody>
          <a:bodyPr/>
          <a:lstStyle/>
          <a:p>
            <a:r>
              <a:rPr lang="en-US" dirty="0">
                <a:solidFill>
                  <a:srgbClr val="FFFFFF"/>
                </a:solidFill>
              </a:rPr>
              <a:t>Action Items for Your Agency</a:t>
            </a:r>
            <a:endParaRPr lang="en-US" b="0" dirty="0"/>
          </a:p>
        </p:txBody>
      </p:sp>
      <p:grpSp>
        <p:nvGrpSpPr>
          <p:cNvPr id="33" name="Group 32" descr="U.S. Department of Education Rehabilitation Services Administration">
            <a:extLst>
              <a:ext uri="{FF2B5EF4-FFF2-40B4-BE49-F238E27FC236}">
                <a16:creationId xmlns:a16="http://schemas.microsoft.com/office/drawing/2014/main" id="{9C75AA0E-CA90-832D-2BBE-59847B13437E}"/>
              </a:ext>
              <a:ext uri="{C183D7F6-B498-43B3-948B-1728B52AA6E4}">
                <adec:decorative xmlns:adec="http://schemas.microsoft.com/office/drawing/2017/decorative" val="0"/>
              </a:ext>
            </a:extLst>
          </p:cNvPr>
          <p:cNvGrpSpPr/>
          <p:nvPr/>
        </p:nvGrpSpPr>
        <p:grpSpPr>
          <a:xfrm>
            <a:off x="6894763" y="192290"/>
            <a:ext cx="2112077" cy="730988"/>
            <a:chOff x="6894763" y="192290"/>
            <a:chExt cx="2112077" cy="730988"/>
          </a:xfrm>
        </p:grpSpPr>
        <p:sp>
          <p:nvSpPr>
            <p:cNvPr id="3" name="Shape 1">
              <a:extLst>
                <a:ext uri="{C183D7F6-B498-43B3-948B-1728B52AA6E4}">
                  <adec:decorative xmlns:adec="http://schemas.microsoft.com/office/drawing/2017/decorative" val="1"/>
                </a:ext>
              </a:extLst>
            </p:cNvPr>
            <p:cNvSpPr/>
            <p:nvPr/>
          </p:nvSpPr>
          <p:spPr>
            <a:xfrm>
              <a:off x="7086600" y="201168"/>
              <a:ext cx="1920240" cy="722110"/>
            </a:xfrm>
            <a:prstGeom prst="rect">
              <a:avLst/>
            </a:prstGeom>
            <a:solidFill>
              <a:srgbClr val="243B5E"/>
            </a:solidFill>
            <a:ln w="12700">
              <a:solidFill>
                <a:srgbClr val="243B5E"/>
              </a:solidFill>
              <a:prstDash val="solid"/>
            </a:ln>
          </p:spPr>
          <p:txBody>
            <a:bodyPr/>
            <a:lstStyle/>
            <a:p>
              <a:endParaRPr lang="en-US"/>
            </a:p>
          </p:txBody>
        </p:sp>
        <p:sp>
          <p:nvSpPr>
            <p:cNvPr id="4" name="Shape 2"/>
            <p:cNvSpPr/>
            <p:nvPr/>
          </p:nvSpPr>
          <p:spPr>
            <a:xfrm>
              <a:off x="7178040" y="292608"/>
              <a:ext cx="475488" cy="475488"/>
            </a:xfrm>
            <a:prstGeom prst="ellipse">
              <a:avLst/>
            </a:prstGeom>
            <a:solidFill>
              <a:srgbClr val="CADCFC"/>
            </a:solidFill>
            <a:ln w="12700">
              <a:solidFill>
                <a:srgbClr val="CADCFC"/>
              </a:solidFill>
              <a:prstDash val="solid"/>
            </a:ln>
          </p:spPr>
          <p:txBody>
            <a:bodyPr/>
            <a:lstStyle/>
            <a:p>
              <a:endParaRPr lang="en-US"/>
            </a:p>
          </p:txBody>
        </p:sp>
        <p:sp>
          <p:nvSpPr>
            <p:cNvPr id="5" name="Shape 3"/>
            <p:cNvSpPr/>
            <p:nvPr/>
          </p:nvSpPr>
          <p:spPr>
            <a:xfrm>
              <a:off x="7214616" y="329184"/>
              <a:ext cx="402336" cy="402336"/>
            </a:xfrm>
            <a:prstGeom prst="ellipse">
              <a:avLst/>
            </a:prstGeom>
            <a:solidFill>
              <a:srgbClr val="CADCFC"/>
            </a:solidFill>
            <a:ln w="25400">
              <a:solidFill>
                <a:srgbClr val="C8992A"/>
              </a:solidFill>
              <a:prstDash val="solid"/>
            </a:ln>
          </p:spPr>
          <p:txBody>
            <a:bodyPr/>
            <a:lstStyle/>
            <a:p>
              <a:endParaRPr lang="en-US"/>
            </a:p>
          </p:txBody>
        </p:sp>
        <p:sp>
          <p:nvSpPr>
            <p:cNvPr id="6" name="Text 4"/>
            <p:cNvSpPr/>
            <p:nvPr/>
          </p:nvSpPr>
          <p:spPr>
            <a:xfrm>
              <a:off x="7178040" y="292608"/>
              <a:ext cx="475488" cy="475488"/>
            </a:xfrm>
            <a:prstGeom prst="rect">
              <a:avLst/>
            </a:prstGeom>
            <a:noFill/>
            <a:ln/>
          </p:spPr>
          <p:txBody>
            <a:bodyPr wrap="square" lIns="0" tIns="0" rIns="0" bIns="0" rtlCol="0" anchor="ctr"/>
            <a:lstStyle/>
            <a:p>
              <a:pPr marL="0" indent="0" algn="ctr">
                <a:buNone/>
              </a:pPr>
              <a:r>
                <a:rPr lang="en-US" sz="1100" b="1">
                  <a:solidFill>
                    <a:srgbClr val="1B3A6B"/>
                  </a:solidFill>
                </a:rPr>
                <a:t>ED</a:t>
              </a:r>
              <a:endParaRPr lang="en-US" sz="1100"/>
            </a:p>
          </p:txBody>
        </p:sp>
        <p:sp>
          <p:nvSpPr>
            <p:cNvPr id="7" name="Shape 5"/>
            <p:cNvSpPr/>
            <p:nvPr/>
          </p:nvSpPr>
          <p:spPr>
            <a:xfrm>
              <a:off x="7726680" y="310896"/>
              <a:ext cx="18288" cy="438912"/>
            </a:xfrm>
            <a:prstGeom prst="rect">
              <a:avLst/>
            </a:prstGeom>
            <a:solidFill>
              <a:srgbClr val="C8992A"/>
            </a:solidFill>
            <a:ln w="12700">
              <a:solidFill>
                <a:srgbClr val="C8992A"/>
              </a:solidFill>
              <a:prstDash val="solid"/>
            </a:ln>
          </p:spPr>
          <p:txBody>
            <a:bodyPr/>
            <a:lstStyle/>
            <a:p>
              <a:endParaRPr lang="en-US"/>
            </a:p>
          </p:txBody>
        </p:sp>
        <p:sp>
          <p:nvSpPr>
            <p:cNvPr id="8" name="Text 6"/>
            <p:cNvSpPr/>
            <p:nvPr/>
          </p:nvSpPr>
          <p:spPr>
            <a:xfrm>
              <a:off x="7799832" y="292608"/>
              <a:ext cx="1133856" cy="201168"/>
            </a:xfrm>
            <a:prstGeom prst="rect">
              <a:avLst/>
            </a:prstGeom>
            <a:noFill/>
            <a:ln/>
          </p:spPr>
          <p:txBody>
            <a:bodyPr wrap="square" lIns="0" tIns="0" rIns="0" bIns="0" rtlCol="0" anchor="t"/>
            <a:lstStyle/>
            <a:p>
              <a:pPr marL="0" indent="0" algn="l">
                <a:buNone/>
              </a:pPr>
              <a:r>
                <a:rPr lang="en-US" sz="550" b="1" kern="0" spc="30">
                  <a:solidFill>
                    <a:srgbClr val="FFFFFF"/>
                  </a:solidFill>
                </a:rPr>
                <a:t>U.S. DEPARTMENT OF EDUCATION</a:t>
              </a:r>
              <a:endParaRPr lang="en-US" sz="550"/>
            </a:p>
          </p:txBody>
        </p:sp>
        <p:sp>
          <p:nvSpPr>
            <p:cNvPr id="9" name="Text 7"/>
            <p:cNvSpPr/>
            <p:nvPr/>
          </p:nvSpPr>
          <p:spPr>
            <a:xfrm>
              <a:off x="7799832" y="493776"/>
              <a:ext cx="1133856" cy="292608"/>
            </a:xfrm>
            <a:prstGeom prst="rect">
              <a:avLst/>
            </a:prstGeom>
            <a:noFill/>
            <a:ln/>
          </p:spPr>
          <p:txBody>
            <a:bodyPr wrap="square" lIns="0" tIns="0" rIns="0" bIns="0" rtlCol="0" anchor="t"/>
            <a:lstStyle/>
            <a:p>
              <a:pPr marL="0" indent="0" algn="l">
                <a:buNone/>
              </a:pPr>
              <a:r>
                <a:rPr lang="en-US" sz="700" dirty="0">
                  <a:solidFill>
                    <a:srgbClr val="CADCFC"/>
                  </a:solidFill>
                </a:rPr>
                <a:t>Rehabilitation Services</a:t>
              </a:r>
              <a:endParaRPr lang="en-US" sz="700" dirty="0"/>
            </a:p>
            <a:p>
              <a:pPr marL="0" indent="0" algn="l">
                <a:buNone/>
              </a:pPr>
              <a:r>
                <a:rPr lang="en-US" sz="700" dirty="0">
                  <a:solidFill>
                    <a:srgbClr val="CADCFC"/>
                  </a:solidFill>
                </a:rPr>
                <a:t>Administration</a:t>
              </a:r>
              <a:endParaRPr lang="en-US" sz="700" dirty="0"/>
            </a:p>
          </p:txBody>
        </p:sp>
        <p:pic>
          <p:nvPicPr>
            <p:cNvPr id="32" name="Picture 4" descr="Department of Education Logo&#10;Department of Education Logo">
              <a:extLst>
                <a:ext uri="{FF2B5EF4-FFF2-40B4-BE49-F238E27FC236}">
                  <a16:creationId xmlns:a16="http://schemas.microsoft.com/office/drawing/2014/main" id="{4E813A52-68FC-BC59-4EDA-843A0F4A4CF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94763" y="192290"/>
              <a:ext cx="816463" cy="722110"/>
            </a:xfrm>
            <a:prstGeom prst="rect">
              <a:avLst/>
            </a:prstGeom>
            <a:noFill/>
            <a:extLst>
              <a:ext uri="{909E8E84-426E-40DD-AFC4-6F175D3DCCD1}">
                <a14:hiddenFill xmlns:a14="http://schemas.microsoft.com/office/drawing/2010/main">
                  <a:solidFill>
                    <a:srgbClr val="FFFFFF"/>
                  </a:solidFill>
                </a14:hiddenFill>
              </a:ext>
            </a:extLst>
          </p:spPr>
        </p:pic>
      </p:grpSp>
      <p:sp>
        <p:nvSpPr>
          <p:cNvPr id="13" name="Text 11"/>
          <p:cNvSpPr/>
          <p:nvPr/>
        </p:nvSpPr>
        <p:spPr>
          <a:xfrm>
            <a:off x="548640" y="1097280"/>
            <a:ext cx="292608" cy="292608"/>
          </a:xfrm>
          <a:prstGeom prst="rect">
            <a:avLst/>
          </a:prstGeom>
          <a:noFill/>
          <a:ln/>
        </p:spPr>
        <p:txBody>
          <a:bodyPr wrap="square" rtlCol="0" anchor="ctr"/>
          <a:lstStyle/>
          <a:p>
            <a:pPr marL="0" indent="0" algn="ctr">
              <a:buNone/>
            </a:pPr>
            <a:r>
              <a:rPr lang="en-US" sz="1000" b="1">
                <a:solidFill>
                  <a:srgbClr val="1B3A6B"/>
                </a:solidFill>
              </a:rPr>
              <a:t>1</a:t>
            </a:r>
            <a:endParaRPr lang="en-US" sz="1000"/>
          </a:p>
        </p:txBody>
      </p:sp>
      <p:sp>
        <p:nvSpPr>
          <p:cNvPr id="14" name="Text 12"/>
          <p:cNvSpPr/>
          <p:nvPr/>
        </p:nvSpPr>
        <p:spPr>
          <a:xfrm>
            <a:off x="932688" y="1062057"/>
            <a:ext cx="6867144" cy="465933"/>
          </a:xfrm>
          <a:prstGeom prst="rect">
            <a:avLst/>
          </a:prstGeom>
          <a:noFill/>
          <a:ln/>
        </p:spPr>
        <p:txBody>
          <a:bodyPr wrap="square" rtlCol="0" anchor="ctr"/>
          <a:lstStyle/>
          <a:p>
            <a:pPr marL="0" indent="0">
              <a:buNone/>
            </a:pPr>
            <a:r>
              <a:rPr lang="en-US" sz="1400" dirty="0">
                <a:solidFill>
                  <a:srgbClr val="CADCFC"/>
                </a:solidFill>
              </a:rPr>
              <a:t>Identify all real property improved or acquired with VR funds (Federal, program income, or match) within the past 20 years</a:t>
            </a:r>
            <a:endParaRPr lang="en-US" sz="1400" dirty="0"/>
          </a:p>
        </p:txBody>
      </p:sp>
      <p:sp>
        <p:nvSpPr>
          <p:cNvPr id="16" name="Text 14"/>
          <p:cNvSpPr/>
          <p:nvPr/>
        </p:nvSpPr>
        <p:spPr>
          <a:xfrm>
            <a:off x="548640" y="1709928"/>
            <a:ext cx="292608" cy="292608"/>
          </a:xfrm>
          <a:prstGeom prst="rect">
            <a:avLst/>
          </a:prstGeom>
          <a:noFill/>
          <a:ln/>
        </p:spPr>
        <p:txBody>
          <a:bodyPr wrap="square" rtlCol="0" anchor="ctr"/>
          <a:lstStyle/>
          <a:p>
            <a:pPr marL="0" indent="0" algn="ctr">
              <a:buNone/>
            </a:pPr>
            <a:r>
              <a:rPr lang="en-US" sz="1000" b="1">
                <a:solidFill>
                  <a:srgbClr val="1B3A6B"/>
                </a:solidFill>
              </a:rPr>
              <a:t>2</a:t>
            </a:r>
            <a:endParaRPr lang="en-US" sz="1000"/>
          </a:p>
        </p:txBody>
      </p:sp>
      <p:sp>
        <p:nvSpPr>
          <p:cNvPr id="17" name="Text 15"/>
          <p:cNvSpPr/>
          <p:nvPr/>
        </p:nvSpPr>
        <p:spPr>
          <a:xfrm>
            <a:off x="932688" y="1700107"/>
            <a:ext cx="7863840" cy="347472"/>
          </a:xfrm>
          <a:prstGeom prst="rect">
            <a:avLst/>
          </a:prstGeom>
          <a:noFill/>
          <a:ln/>
        </p:spPr>
        <p:txBody>
          <a:bodyPr wrap="square" rtlCol="0" anchor="ctr"/>
          <a:lstStyle/>
          <a:p>
            <a:pPr marL="0" indent="0">
              <a:buNone/>
            </a:pPr>
            <a:r>
              <a:rPr lang="en-US" sz="1400" dirty="0">
                <a:solidFill>
                  <a:srgbClr val="CADCFC"/>
                </a:solidFill>
              </a:rPr>
              <a:t>Register for or verify your RSAMIS account and confirm reporting permissions at rsa.ed.gov/form/new-user-registration</a:t>
            </a:r>
            <a:endParaRPr lang="en-US" sz="1400" dirty="0"/>
          </a:p>
        </p:txBody>
      </p:sp>
      <p:sp>
        <p:nvSpPr>
          <p:cNvPr id="19" name="Text 17"/>
          <p:cNvSpPr/>
          <p:nvPr/>
        </p:nvSpPr>
        <p:spPr>
          <a:xfrm>
            <a:off x="548640" y="2322576"/>
            <a:ext cx="292608" cy="292608"/>
          </a:xfrm>
          <a:prstGeom prst="rect">
            <a:avLst/>
          </a:prstGeom>
          <a:noFill/>
          <a:ln/>
        </p:spPr>
        <p:txBody>
          <a:bodyPr wrap="square" rtlCol="0" anchor="ctr"/>
          <a:lstStyle/>
          <a:p>
            <a:pPr marL="0" indent="0" algn="ctr">
              <a:buNone/>
            </a:pPr>
            <a:r>
              <a:rPr lang="en-US" sz="1000" b="1">
                <a:solidFill>
                  <a:srgbClr val="1B3A6B"/>
                </a:solidFill>
              </a:rPr>
              <a:t>3</a:t>
            </a:r>
            <a:endParaRPr lang="en-US" sz="1000"/>
          </a:p>
        </p:txBody>
      </p:sp>
      <p:sp>
        <p:nvSpPr>
          <p:cNvPr id="20" name="Text 18"/>
          <p:cNvSpPr/>
          <p:nvPr/>
        </p:nvSpPr>
        <p:spPr>
          <a:xfrm>
            <a:off x="932688" y="2219618"/>
            <a:ext cx="7863840" cy="467698"/>
          </a:xfrm>
          <a:prstGeom prst="rect">
            <a:avLst/>
          </a:prstGeom>
          <a:noFill/>
          <a:ln/>
        </p:spPr>
        <p:txBody>
          <a:bodyPr wrap="square" rtlCol="0" anchor="ctr"/>
          <a:lstStyle/>
          <a:p>
            <a:pPr marL="0" indent="0">
              <a:buNone/>
            </a:pPr>
            <a:r>
              <a:rPr lang="en-US" sz="1400" dirty="0">
                <a:solidFill>
                  <a:srgbClr val="CADCFC"/>
                </a:solidFill>
              </a:rPr>
              <a:t>Prepare and submit SF-429 Cover Page + Attachment A for each qualifying property by June 29, 2026 (FFY 2025 extension)</a:t>
            </a:r>
            <a:endParaRPr lang="en-US" sz="1400" dirty="0"/>
          </a:p>
        </p:txBody>
      </p:sp>
      <p:sp>
        <p:nvSpPr>
          <p:cNvPr id="22" name="Text 20"/>
          <p:cNvSpPr/>
          <p:nvPr/>
        </p:nvSpPr>
        <p:spPr>
          <a:xfrm>
            <a:off x="548640" y="2935224"/>
            <a:ext cx="292608" cy="292608"/>
          </a:xfrm>
          <a:prstGeom prst="rect">
            <a:avLst/>
          </a:prstGeom>
          <a:noFill/>
          <a:ln/>
        </p:spPr>
        <p:txBody>
          <a:bodyPr wrap="square" rtlCol="0" anchor="ctr"/>
          <a:lstStyle/>
          <a:p>
            <a:pPr marL="0" indent="0" algn="ctr">
              <a:buNone/>
            </a:pPr>
            <a:r>
              <a:rPr lang="en-US" sz="1000" b="1">
                <a:solidFill>
                  <a:srgbClr val="1B3A6B"/>
                </a:solidFill>
              </a:rPr>
              <a:t>4</a:t>
            </a:r>
            <a:endParaRPr lang="en-US" sz="1000"/>
          </a:p>
        </p:txBody>
      </p:sp>
      <p:sp>
        <p:nvSpPr>
          <p:cNvPr id="23" name="Text 21"/>
          <p:cNvSpPr/>
          <p:nvPr/>
        </p:nvSpPr>
        <p:spPr>
          <a:xfrm>
            <a:off x="932688" y="2830235"/>
            <a:ext cx="7863840" cy="493442"/>
          </a:xfrm>
          <a:prstGeom prst="rect">
            <a:avLst/>
          </a:prstGeom>
          <a:noFill/>
          <a:ln/>
        </p:spPr>
        <p:txBody>
          <a:bodyPr wrap="square" rtlCol="0" anchor="ctr"/>
          <a:lstStyle/>
          <a:p>
            <a:pPr marL="0" indent="0">
              <a:buNone/>
            </a:pPr>
            <a:r>
              <a:rPr lang="en-US" sz="1400" dirty="0">
                <a:solidFill>
                  <a:srgbClr val="CADCFC"/>
                </a:solidFill>
              </a:rPr>
              <a:t>For projects ≥ $1M in VR funds: record NFI with local jurisdiction by June 29, 2026 and upload to RSAMIS by July 31, 2026</a:t>
            </a:r>
            <a:endParaRPr lang="en-US" sz="1400" dirty="0"/>
          </a:p>
        </p:txBody>
      </p:sp>
      <p:sp>
        <p:nvSpPr>
          <p:cNvPr id="25" name="Text 23"/>
          <p:cNvSpPr/>
          <p:nvPr/>
        </p:nvSpPr>
        <p:spPr>
          <a:xfrm>
            <a:off x="548640" y="3547872"/>
            <a:ext cx="292608" cy="292608"/>
          </a:xfrm>
          <a:prstGeom prst="rect">
            <a:avLst/>
          </a:prstGeom>
          <a:noFill/>
          <a:ln/>
        </p:spPr>
        <p:txBody>
          <a:bodyPr wrap="square" rtlCol="0" anchor="ctr"/>
          <a:lstStyle/>
          <a:p>
            <a:pPr marL="0" indent="0" algn="ctr">
              <a:buNone/>
            </a:pPr>
            <a:r>
              <a:rPr lang="en-US" sz="1000" b="1">
                <a:solidFill>
                  <a:srgbClr val="1B3A6B"/>
                </a:solidFill>
              </a:rPr>
              <a:t>5</a:t>
            </a:r>
            <a:endParaRPr lang="en-US" sz="1000"/>
          </a:p>
        </p:txBody>
      </p:sp>
      <p:sp>
        <p:nvSpPr>
          <p:cNvPr id="26" name="Text 24"/>
          <p:cNvSpPr/>
          <p:nvPr/>
        </p:nvSpPr>
        <p:spPr>
          <a:xfrm>
            <a:off x="932688" y="3466930"/>
            <a:ext cx="7936104" cy="442640"/>
          </a:xfrm>
          <a:prstGeom prst="rect">
            <a:avLst/>
          </a:prstGeom>
          <a:noFill/>
          <a:ln/>
        </p:spPr>
        <p:txBody>
          <a:bodyPr wrap="square" rtlCol="0" anchor="ctr"/>
          <a:lstStyle/>
          <a:p>
            <a:pPr marL="0" indent="0">
              <a:buNone/>
            </a:pPr>
            <a:r>
              <a:rPr lang="en-US" sz="1400" dirty="0">
                <a:solidFill>
                  <a:srgbClr val="CADCFC"/>
                </a:solidFill>
              </a:rPr>
              <a:t>Contact your RSA Financial Management Specialist BEFORE any sale, transfer, or encumbrance of Federally improved property</a:t>
            </a:r>
            <a:endParaRPr lang="en-US" sz="1400" dirty="0"/>
          </a:p>
        </p:txBody>
      </p:sp>
      <p:sp>
        <p:nvSpPr>
          <p:cNvPr id="28" name="Text 26"/>
          <p:cNvSpPr/>
          <p:nvPr/>
        </p:nvSpPr>
        <p:spPr>
          <a:xfrm>
            <a:off x="548640" y="4160520"/>
            <a:ext cx="292608" cy="292608"/>
          </a:xfrm>
          <a:prstGeom prst="rect">
            <a:avLst/>
          </a:prstGeom>
          <a:noFill/>
          <a:ln/>
        </p:spPr>
        <p:txBody>
          <a:bodyPr wrap="square" rtlCol="0" anchor="ctr"/>
          <a:lstStyle/>
          <a:p>
            <a:pPr marL="0" indent="0" algn="ctr">
              <a:buNone/>
            </a:pPr>
            <a:r>
              <a:rPr lang="en-US" sz="1000" b="1">
                <a:solidFill>
                  <a:srgbClr val="1B3A6B"/>
                </a:solidFill>
              </a:rPr>
              <a:t>6</a:t>
            </a:r>
            <a:endParaRPr lang="en-US" sz="1000"/>
          </a:p>
        </p:txBody>
      </p:sp>
      <p:sp>
        <p:nvSpPr>
          <p:cNvPr id="29" name="Text 27"/>
          <p:cNvSpPr/>
          <p:nvPr/>
        </p:nvSpPr>
        <p:spPr>
          <a:xfrm>
            <a:off x="932688" y="4028776"/>
            <a:ext cx="7863840" cy="548906"/>
          </a:xfrm>
          <a:prstGeom prst="rect">
            <a:avLst/>
          </a:prstGeom>
          <a:noFill/>
          <a:ln/>
        </p:spPr>
        <p:txBody>
          <a:bodyPr wrap="square" rtlCol="0" anchor="ctr"/>
          <a:lstStyle/>
          <a:p>
            <a:r>
              <a:rPr lang="en-US" sz="1400" b="1" dirty="0">
                <a:solidFill>
                  <a:srgbClr val="CADCFC"/>
                </a:solidFill>
              </a:rPr>
              <a:t>Important</a:t>
            </a:r>
            <a:r>
              <a:rPr lang="en-US" sz="1400" dirty="0">
                <a:solidFill>
                  <a:srgbClr val="CADCFC"/>
                </a:solidFill>
              </a:rPr>
              <a:t> - Update all internal controls, processes &amp; procedures to include OMB’s real property &amp; notice of Federal interest reporting requirements</a:t>
            </a:r>
            <a:endParaRPr lang="en-US" sz="1400" dirty="0"/>
          </a:p>
        </p:txBody>
      </p:sp>
      <p:sp>
        <p:nvSpPr>
          <p:cNvPr id="31" name="Text 29"/>
          <p:cNvSpPr/>
          <p:nvPr/>
        </p:nvSpPr>
        <p:spPr>
          <a:xfrm>
            <a:off x="548640" y="4754880"/>
            <a:ext cx="8229600" cy="228600"/>
          </a:xfrm>
          <a:prstGeom prst="rect">
            <a:avLst/>
          </a:prstGeom>
          <a:noFill/>
          <a:ln/>
        </p:spPr>
        <p:txBody>
          <a:bodyPr wrap="square" rtlCol="0" anchor="ctr"/>
          <a:lstStyle/>
          <a:p>
            <a:pPr marL="0" indent="0" algn="ctr">
              <a:buNone/>
            </a:pPr>
            <a:r>
              <a:rPr lang="en-US" sz="1600" b="1">
                <a:solidFill>
                  <a:srgbClr val="1B3A6B"/>
                </a:solidFill>
              </a:rPr>
              <a:t>Questions? Contact your RSA Financial Management Specialist  |  rsa.ed.gov</a:t>
            </a:r>
            <a:endParaRPr lang="en-US" sz="1600"/>
          </a:p>
        </p:txBody>
      </p:sp>
      <p:sp>
        <p:nvSpPr>
          <p:cNvPr id="41" name="Content Placeholder 40">
            <a:extLst>
              <a:ext uri="{FF2B5EF4-FFF2-40B4-BE49-F238E27FC236}">
                <a16:creationId xmlns:a16="http://schemas.microsoft.com/office/drawing/2014/main" id="{23F9A9D3-D485-0A4C-7127-4FCC05FEC3AF}"/>
              </a:ext>
            </a:extLst>
          </p:cNvPr>
          <p:cNvSpPr>
            <a:spLocks noGrp="1"/>
          </p:cNvSpPr>
          <p:nvPr>
            <p:ph sz="quarter" idx="10"/>
          </p:nvPr>
        </p:nvSpPr>
        <p:spPr/>
        <p:txBody>
          <a:bodyPr/>
          <a:lstStyle/>
          <a:p>
            <a:r>
              <a:rPr lang="en-US" dirty="0"/>
              <a:t>1 Identify all real property improved or acquired with VR funds (Federal, program income, or match) within the past 20 years</a:t>
            </a:r>
          </a:p>
          <a:p>
            <a:r>
              <a:rPr lang="en-US" dirty="0"/>
              <a:t>2 Register for or verify your RSAMIS account and confirm reporting permissions at rsa.ed.gov/form/new-user-registration</a:t>
            </a:r>
          </a:p>
          <a:p>
            <a:r>
              <a:rPr lang="en-US" dirty="0"/>
              <a:t>3 Prepare and submit SF-429 Cover Page + Attachment A for each qualifying property by June 29, 2026 (FFY 2025 extension)</a:t>
            </a:r>
          </a:p>
          <a:p>
            <a:r>
              <a:rPr lang="en-US" dirty="0"/>
              <a:t>4 For projects ≥ $1M in VR funds: record NFI with local jurisdiction by June 29, 2026 and upload to RSAMIS by July 31, 2026</a:t>
            </a:r>
          </a:p>
          <a:p>
            <a:r>
              <a:rPr lang="en-US" dirty="0"/>
              <a:t>5 Contact your RSA Financial Management Specialist BEFORE any sale, transfer, or encumbrance of Federally improved property</a:t>
            </a:r>
          </a:p>
          <a:p>
            <a:r>
              <a:rPr lang="en-US" dirty="0"/>
              <a:t>6 Important - Update all internal controls, processes &amp; procedures to include OMB’s real property &amp; notice of Federal interest reporting requirements</a:t>
            </a:r>
          </a:p>
          <a:p>
            <a:pPr marL="0" indent="0">
              <a:buNone/>
            </a:pPr>
            <a:r>
              <a:rPr lang="en-US" dirty="0"/>
              <a:t>Questions? Contact your RSA Financial Management Specialist | rsa.ed.gov</a:t>
            </a:r>
          </a:p>
          <a:p>
            <a:endParaRPr lang="en-US" dirty="0"/>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7FA"/>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7FEE8711-10E0-EC66-865C-BD226A96114E}"/>
              </a:ext>
              <a:ext uri="{C183D7F6-B498-43B3-948B-1728B52AA6E4}">
                <adec:decorative xmlns:adec="http://schemas.microsoft.com/office/drawing/2017/decorative" val="1"/>
              </a:ext>
            </a:extLst>
          </p:cNvPr>
          <p:cNvGrpSpPr/>
          <p:nvPr/>
        </p:nvGrpSpPr>
        <p:grpSpPr>
          <a:xfrm>
            <a:off x="365760" y="914400"/>
            <a:ext cx="411480" cy="3813048"/>
            <a:chOff x="365760" y="914400"/>
            <a:chExt cx="411480" cy="3813048"/>
          </a:xfrm>
        </p:grpSpPr>
        <p:sp>
          <p:nvSpPr>
            <p:cNvPr id="10" name="Shape 8">
              <a:extLst>
                <a:ext uri="{C183D7F6-B498-43B3-948B-1728B52AA6E4}">
                  <adec:decorative xmlns:adec="http://schemas.microsoft.com/office/drawing/2017/decorative" val="1"/>
                </a:ext>
              </a:extLst>
            </p:cNvPr>
            <p:cNvSpPr/>
            <p:nvPr/>
          </p:nvSpPr>
          <p:spPr>
            <a:xfrm>
              <a:off x="365760" y="914400"/>
              <a:ext cx="411480" cy="411480"/>
            </a:xfrm>
            <a:prstGeom prst="rect">
              <a:avLst/>
            </a:prstGeom>
            <a:solidFill>
              <a:srgbClr val="1B3A6B"/>
            </a:solidFill>
            <a:ln w="12700">
              <a:solidFill>
                <a:srgbClr val="1B3A6B"/>
              </a:solidFill>
              <a:prstDash val="solid"/>
            </a:ln>
          </p:spPr>
          <p:txBody>
            <a:bodyPr/>
            <a:lstStyle/>
            <a:p>
              <a:endParaRPr lang="en-US"/>
            </a:p>
          </p:txBody>
        </p:sp>
        <p:sp>
          <p:nvSpPr>
            <p:cNvPr id="14" name="Shape 12">
              <a:extLst>
                <a:ext uri="{C183D7F6-B498-43B3-948B-1728B52AA6E4}">
                  <adec:decorative xmlns:adec="http://schemas.microsoft.com/office/drawing/2017/decorative" val="1"/>
                </a:ext>
              </a:extLst>
            </p:cNvPr>
            <p:cNvSpPr/>
            <p:nvPr/>
          </p:nvSpPr>
          <p:spPr>
            <a:xfrm>
              <a:off x="365760" y="1481328"/>
              <a:ext cx="411480" cy="411480"/>
            </a:xfrm>
            <a:prstGeom prst="rect">
              <a:avLst/>
            </a:prstGeom>
            <a:solidFill>
              <a:srgbClr val="1B3A6B"/>
            </a:solidFill>
            <a:ln w="12700">
              <a:solidFill>
                <a:srgbClr val="1B3A6B"/>
              </a:solidFill>
              <a:prstDash val="solid"/>
            </a:ln>
          </p:spPr>
          <p:txBody>
            <a:bodyPr/>
            <a:lstStyle/>
            <a:p>
              <a:endParaRPr lang="en-US"/>
            </a:p>
          </p:txBody>
        </p:sp>
        <p:sp>
          <p:nvSpPr>
            <p:cNvPr id="18" name="Shape 16">
              <a:extLst>
                <a:ext uri="{C183D7F6-B498-43B3-948B-1728B52AA6E4}">
                  <adec:decorative xmlns:adec="http://schemas.microsoft.com/office/drawing/2017/decorative" val="1"/>
                </a:ext>
              </a:extLst>
            </p:cNvPr>
            <p:cNvSpPr/>
            <p:nvPr/>
          </p:nvSpPr>
          <p:spPr>
            <a:xfrm>
              <a:off x="365760" y="2048256"/>
              <a:ext cx="411480" cy="411480"/>
            </a:xfrm>
            <a:prstGeom prst="rect">
              <a:avLst/>
            </a:prstGeom>
            <a:solidFill>
              <a:srgbClr val="1B3A6B"/>
            </a:solidFill>
            <a:ln w="12700">
              <a:solidFill>
                <a:srgbClr val="1B3A6B"/>
              </a:solidFill>
              <a:prstDash val="solid"/>
            </a:ln>
          </p:spPr>
          <p:txBody>
            <a:bodyPr/>
            <a:lstStyle/>
            <a:p>
              <a:endParaRPr lang="en-US"/>
            </a:p>
          </p:txBody>
        </p:sp>
        <p:sp>
          <p:nvSpPr>
            <p:cNvPr id="22" name="Shape 20">
              <a:extLst>
                <a:ext uri="{C183D7F6-B498-43B3-948B-1728B52AA6E4}">
                  <adec:decorative xmlns:adec="http://schemas.microsoft.com/office/drawing/2017/decorative" val="1"/>
                </a:ext>
              </a:extLst>
            </p:cNvPr>
            <p:cNvSpPr/>
            <p:nvPr/>
          </p:nvSpPr>
          <p:spPr>
            <a:xfrm>
              <a:off x="365760" y="2615184"/>
              <a:ext cx="411480" cy="411480"/>
            </a:xfrm>
            <a:prstGeom prst="rect">
              <a:avLst/>
            </a:prstGeom>
            <a:solidFill>
              <a:srgbClr val="1B3A6B"/>
            </a:solidFill>
            <a:ln w="12700">
              <a:solidFill>
                <a:srgbClr val="1B3A6B"/>
              </a:solidFill>
              <a:prstDash val="solid"/>
            </a:ln>
          </p:spPr>
          <p:txBody>
            <a:bodyPr/>
            <a:lstStyle/>
            <a:p>
              <a:endParaRPr lang="en-US"/>
            </a:p>
          </p:txBody>
        </p:sp>
        <p:sp>
          <p:nvSpPr>
            <p:cNvPr id="26" name="Shape 24">
              <a:extLst>
                <a:ext uri="{C183D7F6-B498-43B3-948B-1728B52AA6E4}">
                  <adec:decorative xmlns:adec="http://schemas.microsoft.com/office/drawing/2017/decorative" val="1"/>
                </a:ext>
              </a:extLst>
            </p:cNvPr>
            <p:cNvSpPr/>
            <p:nvPr/>
          </p:nvSpPr>
          <p:spPr>
            <a:xfrm>
              <a:off x="365760" y="3182112"/>
              <a:ext cx="411480" cy="411480"/>
            </a:xfrm>
            <a:prstGeom prst="rect">
              <a:avLst/>
            </a:prstGeom>
            <a:solidFill>
              <a:srgbClr val="1B3A6B"/>
            </a:solidFill>
            <a:ln w="12700">
              <a:solidFill>
                <a:srgbClr val="1B3A6B"/>
              </a:solidFill>
              <a:prstDash val="solid"/>
            </a:ln>
          </p:spPr>
          <p:txBody>
            <a:bodyPr/>
            <a:lstStyle/>
            <a:p>
              <a:endParaRPr lang="en-US"/>
            </a:p>
          </p:txBody>
        </p:sp>
        <p:sp>
          <p:nvSpPr>
            <p:cNvPr id="30" name="Shape 28">
              <a:extLst>
                <a:ext uri="{C183D7F6-B498-43B3-948B-1728B52AA6E4}">
                  <adec:decorative xmlns:adec="http://schemas.microsoft.com/office/drawing/2017/decorative" val="1"/>
                </a:ext>
              </a:extLst>
            </p:cNvPr>
            <p:cNvSpPr/>
            <p:nvPr/>
          </p:nvSpPr>
          <p:spPr>
            <a:xfrm>
              <a:off x="365760" y="3749040"/>
              <a:ext cx="411480" cy="411480"/>
            </a:xfrm>
            <a:prstGeom prst="rect">
              <a:avLst/>
            </a:prstGeom>
            <a:solidFill>
              <a:srgbClr val="1B3A6B"/>
            </a:solidFill>
            <a:ln w="12700">
              <a:solidFill>
                <a:srgbClr val="1B3A6B"/>
              </a:solidFill>
              <a:prstDash val="solid"/>
            </a:ln>
          </p:spPr>
          <p:txBody>
            <a:bodyPr/>
            <a:lstStyle/>
            <a:p>
              <a:endParaRPr lang="en-US"/>
            </a:p>
          </p:txBody>
        </p:sp>
        <p:sp>
          <p:nvSpPr>
            <p:cNvPr id="34" name="Shape 32">
              <a:extLst>
                <a:ext uri="{C183D7F6-B498-43B3-948B-1728B52AA6E4}">
                  <adec:decorative xmlns:adec="http://schemas.microsoft.com/office/drawing/2017/decorative" val="1"/>
                </a:ext>
              </a:extLst>
            </p:cNvPr>
            <p:cNvSpPr/>
            <p:nvPr/>
          </p:nvSpPr>
          <p:spPr>
            <a:xfrm>
              <a:off x="365760" y="4315968"/>
              <a:ext cx="411480" cy="411480"/>
            </a:xfrm>
            <a:prstGeom prst="rect">
              <a:avLst/>
            </a:prstGeom>
            <a:solidFill>
              <a:srgbClr val="1B3A6B"/>
            </a:solidFill>
            <a:ln w="12700">
              <a:solidFill>
                <a:srgbClr val="1B3A6B"/>
              </a:solidFill>
              <a:prstDash val="solid"/>
            </a:ln>
          </p:spPr>
          <p:txBody>
            <a:bodyPr/>
            <a:lstStyle/>
            <a:p>
              <a:endParaRPr lang="en-US"/>
            </a:p>
          </p:txBody>
        </p:sp>
      </p:grpSp>
      <p:sp>
        <p:nvSpPr>
          <p:cNvPr id="3" name="Title 2">
            <a:extLst>
              <a:ext uri="{FF2B5EF4-FFF2-40B4-BE49-F238E27FC236}">
                <a16:creationId xmlns:a16="http://schemas.microsoft.com/office/drawing/2014/main" id="{51800578-81C5-6F6C-6244-C18D5C0EA9AB}"/>
              </a:ext>
            </a:extLst>
          </p:cNvPr>
          <p:cNvSpPr>
            <a:spLocks noGrp="1"/>
          </p:cNvSpPr>
          <p:nvPr>
            <p:ph type="title"/>
          </p:nvPr>
        </p:nvSpPr>
        <p:spPr/>
        <p:txBody>
          <a:bodyPr/>
          <a:lstStyle/>
          <a:p>
            <a:r>
              <a:rPr lang="en-US" dirty="0"/>
              <a:t>Today's Agenda</a:t>
            </a:r>
          </a:p>
        </p:txBody>
      </p:sp>
      <p:sp>
        <p:nvSpPr>
          <p:cNvPr id="11" name="Text 9"/>
          <p:cNvSpPr/>
          <p:nvPr/>
        </p:nvSpPr>
        <p:spPr>
          <a:xfrm>
            <a:off x="365760" y="914400"/>
            <a:ext cx="411480" cy="411480"/>
          </a:xfrm>
          <a:prstGeom prst="rect">
            <a:avLst/>
          </a:prstGeom>
          <a:noFill/>
          <a:ln/>
        </p:spPr>
        <p:txBody>
          <a:bodyPr wrap="square" rtlCol="0" anchor="ctr"/>
          <a:lstStyle/>
          <a:p>
            <a:pPr marL="0" indent="0" algn="ctr">
              <a:buNone/>
            </a:pPr>
            <a:r>
              <a:rPr lang="en-US" sz="1300" b="1">
                <a:solidFill>
                  <a:srgbClr val="FFFFFF"/>
                </a:solidFill>
              </a:rPr>
              <a:t>01</a:t>
            </a:r>
            <a:endParaRPr lang="en-US" sz="1300"/>
          </a:p>
        </p:txBody>
      </p:sp>
      <p:sp>
        <p:nvSpPr>
          <p:cNvPr id="12" name="Text 10"/>
          <p:cNvSpPr/>
          <p:nvPr/>
        </p:nvSpPr>
        <p:spPr>
          <a:xfrm>
            <a:off x="868680" y="879715"/>
            <a:ext cx="2560320" cy="237744"/>
          </a:xfrm>
          <a:prstGeom prst="rect">
            <a:avLst/>
          </a:prstGeom>
          <a:noFill/>
          <a:ln/>
        </p:spPr>
        <p:txBody>
          <a:bodyPr wrap="square" rtlCol="0" anchor="ctr"/>
          <a:lstStyle/>
          <a:p>
            <a:pPr marL="0" indent="0">
              <a:buNone/>
            </a:pPr>
            <a:r>
              <a:rPr lang="en-US" sz="1400" b="1" dirty="0">
                <a:solidFill>
                  <a:srgbClr val="2D3748"/>
                </a:solidFill>
              </a:rPr>
              <a:t>Background &amp; Purpose</a:t>
            </a:r>
            <a:endParaRPr lang="en-US" sz="1400" dirty="0"/>
          </a:p>
        </p:txBody>
      </p:sp>
      <p:sp>
        <p:nvSpPr>
          <p:cNvPr id="13" name="Text 11"/>
          <p:cNvSpPr/>
          <p:nvPr/>
        </p:nvSpPr>
        <p:spPr>
          <a:xfrm>
            <a:off x="868680" y="1152144"/>
            <a:ext cx="7680960" cy="201168"/>
          </a:xfrm>
          <a:prstGeom prst="rect">
            <a:avLst/>
          </a:prstGeom>
          <a:noFill/>
          <a:ln/>
        </p:spPr>
        <p:txBody>
          <a:bodyPr wrap="square" rtlCol="0" anchor="ctr"/>
          <a:lstStyle/>
          <a:p>
            <a:pPr marL="0" indent="0">
              <a:buNone/>
            </a:pPr>
            <a:r>
              <a:rPr lang="en-US" sz="1200" dirty="0">
                <a:solidFill>
                  <a:srgbClr val="64748B"/>
                </a:solidFill>
              </a:rPr>
              <a:t>Why RSA issued DCL-26-01 and who is affected</a:t>
            </a:r>
            <a:endParaRPr lang="en-US" sz="1200" dirty="0"/>
          </a:p>
        </p:txBody>
      </p:sp>
      <p:sp>
        <p:nvSpPr>
          <p:cNvPr id="15" name="Text 13"/>
          <p:cNvSpPr/>
          <p:nvPr/>
        </p:nvSpPr>
        <p:spPr>
          <a:xfrm>
            <a:off x="365760" y="1481328"/>
            <a:ext cx="411480" cy="411480"/>
          </a:xfrm>
          <a:prstGeom prst="rect">
            <a:avLst/>
          </a:prstGeom>
          <a:noFill/>
          <a:ln/>
        </p:spPr>
        <p:txBody>
          <a:bodyPr wrap="square" rtlCol="0" anchor="ctr"/>
          <a:lstStyle/>
          <a:p>
            <a:pPr marL="0" indent="0" algn="ctr">
              <a:buNone/>
            </a:pPr>
            <a:r>
              <a:rPr lang="en-US" sz="1300" b="1" dirty="0">
                <a:solidFill>
                  <a:srgbClr val="FFFFFF"/>
                </a:solidFill>
              </a:rPr>
              <a:t>02</a:t>
            </a:r>
            <a:endParaRPr lang="en-US" sz="1300" dirty="0"/>
          </a:p>
        </p:txBody>
      </p:sp>
      <p:sp>
        <p:nvSpPr>
          <p:cNvPr id="16" name="Text 14"/>
          <p:cNvSpPr/>
          <p:nvPr/>
        </p:nvSpPr>
        <p:spPr>
          <a:xfrm>
            <a:off x="868680" y="1427997"/>
            <a:ext cx="7726680" cy="274320"/>
          </a:xfrm>
          <a:prstGeom prst="rect">
            <a:avLst/>
          </a:prstGeom>
          <a:noFill/>
          <a:ln/>
        </p:spPr>
        <p:txBody>
          <a:bodyPr wrap="square" rtlCol="0" anchor="ctr"/>
          <a:lstStyle/>
          <a:p>
            <a:pPr marL="0" indent="0">
              <a:buNone/>
            </a:pPr>
            <a:r>
              <a:rPr lang="en-US" sz="1400" b="1" dirty="0">
                <a:solidFill>
                  <a:srgbClr val="2D3748"/>
                </a:solidFill>
              </a:rPr>
              <a:t>SF-429 Reporting Requirements, Submission Process, Key Dates and Deadlines </a:t>
            </a:r>
            <a:endParaRPr lang="en-US" sz="1400" dirty="0"/>
          </a:p>
        </p:txBody>
      </p:sp>
      <p:sp>
        <p:nvSpPr>
          <p:cNvPr id="17" name="Text 15"/>
          <p:cNvSpPr/>
          <p:nvPr/>
        </p:nvSpPr>
        <p:spPr>
          <a:xfrm>
            <a:off x="868680" y="1719072"/>
            <a:ext cx="7680960" cy="201168"/>
          </a:xfrm>
          <a:prstGeom prst="rect">
            <a:avLst/>
          </a:prstGeom>
          <a:noFill/>
          <a:ln/>
        </p:spPr>
        <p:txBody>
          <a:bodyPr wrap="square" rtlCol="0" anchor="ctr"/>
          <a:lstStyle/>
          <a:p>
            <a:r>
              <a:rPr lang="en-US" sz="1200" dirty="0">
                <a:solidFill>
                  <a:srgbClr val="64748B"/>
                </a:solidFill>
              </a:rPr>
              <a:t>Annual real property reporting obligations, due dates, how to submit via RSAMIS and key contacts</a:t>
            </a:r>
            <a:endParaRPr lang="en-US" sz="1200" dirty="0"/>
          </a:p>
        </p:txBody>
      </p:sp>
      <p:sp>
        <p:nvSpPr>
          <p:cNvPr id="19" name="Text 17"/>
          <p:cNvSpPr/>
          <p:nvPr/>
        </p:nvSpPr>
        <p:spPr>
          <a:xfrm>
            <a:off x="365760" y="2048256"/>
            <a:ext cx="411480" cy="411480"/>
          </a:xfrm>
          <a:prstGeom prst="rect">
            <a:avLst/>
          </a:prstGeom>
          <a:noFill/>
          <a:ln/>
        </p:spPr>
        <p:txBody>
          <a:bodyPr wrap="square" rtlCol="0" anchor="ctr"/>
          <a:lstStyle/>
          <a:p>
            <a:pPr marL="0" indent="0" algn="ctr">
              <a:buNone/>
            </a:pPr>
            <a:r>
              <a:rPr lang="en-US" sz="1300" b="1">
                <a:solidFill>
                  <a:srgbClr val="FFFFFF"/>
                </a:solidFill>
              </a:rPr>
              <a:t>03</a:t>
            </a:r>
            <a:endParaRPr lang="en-US" sz="1300"/>
          </a:p>
        </p:txBody>
      </p:sp>
      <p:sp>
        <p:nvSpPr>
          <p:cNvPr id="20" name="Text 18"/>
          <p:cNvSpPr/>
          <p:nvPr/>
        </p:nvSpPr>
        <p:spPr>
          <a:xfrm>
            <a:off x="868680" y="1967493"/>
            <a:ext cx="7726680" cy="333756"/>
          </a:xfrm>
          <a:prstGeom prst="rect">
            <a:avLst/>
          </a:prstGeom>
          <a:noFill/>
          <a:ln/>
        </p:spPr>
        <p:txBody>
          <a:bodyPr wrap="square" rtlCol="0" anchor="ctr"/>
          <a:lstStyle/>
          <a:p>
            <a:pPr marL="0" indent="0">
              <a:buNone/>
            </a:pPr>
            <a:r>
              <a:rPr lang="en-US" sz="1400" b="1" dirty="0">
                <a:solidFill>
                  <a:srgbClr val="2D3748"/>
                </a:solidFill>
              </a:rPr>
              <a:t>Property Trust Relationship, Federal Interest and 20-Year Reporting Period</a:t>
            </a:r>
            <a:endParaRPr lang="en-US" sz="1400" dirty="0"/>
          </a:p>
        </p:txBody>
      </p:sp>
      <p:sp>
        <p:nvSpPr>
          <p:cNvPr id="21" name="Text 19"/>
          <p:cNvSpPr/>
          <p:nvPr/>
        </p:nvSpPr>
        <p:spPr>
          <a:xfrm>
            <a:off x="868680" y="2286000"/>
            <a:ext cx="7680960" cy="201168"/>
          </a:xfrm>
          <a:prstGeom prst="rect">
            <a:avLst/>
          </a:prstGeom>
          <a:noFill/>
          <a:ln/>
        </p:spPr>
        <p:txBody>
          <a:bodyPr wrap="square" rtlCol="0" anchor="ctr"/>
          <a:lstStyle/>
          <a:p>
            <a:pPr marL="0" indent="0">
              <a:buNone/>
            </a:pPr>
            <a:r>
              <a:rPr lang="en-US" sz="1200" dirty="0">
                <a:solidFill>
                  <a:srgbClr val="64748B"/>
                </a:solidFill>
              </a:rPr>
              <a:t>Definitions and how to determine and track Federal Interest amounts</a:t>
            </a:r>
            <a:endParaRPr lang="en-US" sz="1200" dirty="0"/>
          </a:p>
        </p:txBody>
      </p:sp>
      <p:sp>
        <p:nvSpPr>
          <p:cNvPr id="23" name="Text 21"/>
          <p:cNvSpPr/>
          <p:nvPr/>
        </p:nvSpPr>
        <p:spPr>
          <a:xfrm>
            <a:off x="365760" y="2615184"/>
            <a:ext cx="411480" cy="411480"/>
          </a:xfrm>
          <a:prstGeom prst="rect">
            <a:avLst/>
          </a:prstGeom>
          <a:noFill/>
          <a:ln/>
        </p:spPr>
        <p:txBody>
          <a:bodyPr wrap="square" rtlCol="0" anchor="ctr"/>
          <a:lstStyle/>
          <a:p>
            <a:pPr marL="0" indent="0" algn="ctr">
              <a:buNone/>
            </a:pPr>
            <a:r>
              <a:rPr lang="en-US" sz="1300" b="1">
                <a:solidFill>
                  <a:srgbClr val="FFFFFF"/>
                </a:solidFill>
              </a:rPr>
              <a:t>04</a:t>
            </a:r>
            <a:endParaRPr lang="en-US" sz="1300"/>
          </a:p>
        </p:txBody>
      </p:sp>
      <p:sp>
        <p:nvSpPr>
          <p:cNvPr id="24" name="Text 22"/>
          <p:cNvSpPr/>
          <p:nvPr/>
        </p:nvSpPr>
        <p:spPr>
          <a:xfrm>
            <a:off x="868680" y="2510922"/>
            <a:ext cx="7726680" cy="396869"/>
          </a:xfrm>
          <a:prstGeom prst="rect">
            <a:avLst/>
          </a:prstGeom>
          <a:noFill/>
          <a:ln/>
        </p:spPr>
        <p:txBody>
          <a:bodyPr wrap="square" rtlCol="0" anchor="ctr"/>
          <a:lstStyle/>
          <a:p>
            <a:r>
              <a:rPr lang="en-US" sz="1400" b="1" dirty="0">
                <a:solidFill>
                  <a:srgbClr val="2D3748"/>
                </a:solidFill>
              </a:rPr>
              <a:t>Federal Interest in Leased Properties, Randolph-Sheppard Facilities and In-Home Modifications  </a:t>
            </a:r>
            <a:endParaRPr lang="en-US" sz="1400" dirty="0"/>
          </a:p>
        </p:txBody>
      </p:sp>
      <p:sp>
        <p:nvSpPr>
          <p:cNvPr id="25" name="Text 23"/>
          <p:cNvSpPr/>
          <p:nvPr/>
        </p:nvSpPr>
        <p:spPr>
          <a:xfrm>
            <a:off x="868680" y="2852928"/>
            <a:ext cx="7680960" cy="201168"/>
          </a:xfrm>
          <a:prstGeom prst="rect">
            <a:avLst/>
          </a:prstGeom>
          <a:noFill/>
          <a:ln/>
        </p:spPr>
        <p:txBody>
          <a:bodyPr wrap="square" rtlCol="0" anchor="ctr"/>
          <a:lstStyle/>
          <a:p>
            <a:pPr marL="0" indent="0">
              <a:buNone/>
            </a:pPr>
            <a:r>
              <a:rPr lang="en-US" sz="1200">
                <a:solidFill>
                  <a:srgbClr val="64748B"/>
                </a:solidFill>
              </a:rPr>
              <a:t>How to determine whether there is Federal interest</a:t>
            </a:r>
            <a:endParaRPr lang="en-US" sz="1200"/>
          </a:p>
        </p:txBody>
      </p:sp>
      <p:sp>
        <p:nvSpPr>
          <p:cNvPr id="27" name="Text 25"/>
          <p:cNvSpPr/>
          <p:nvPr/>
        </p:nvSpPr>
        <p:spPr>
          <a:xfrm>
            <a:off x="365760" y="3182112"/>
            <a:ext cx="411480" cy="411480"/>
          </a:xfrm>
          <a:prstGeom prst="rect">
            <a:avLst/>
          </a:prstGeom>
          <a:noFill/>
          <a:ln/>
        </p:spPr>
        <p:txBody>
          <a:bodyPr wrap="square" rtlCol="0" anchor="ctr"/>
          <a:lstStyle/>
          <a:p>
            <a:pPr marL="0" indent="0" algn="ctr">
              <a:buNone/>
            </a:pPr>
            <a:r>
              <a:rPr lang="en-US" sz="1300" b="1">
                <a:solidFill>
                  <a:srgbClr val="FFFFFF"/>
                </a:solidFill>
              </a:rPr>
              <a:t>05</a:t>
            </a:r>
            <a:endParaRPr lang="en-US" sz="1300"/>
          </a:p>
        </p:txBody>
      </p:sp>
      <p:sp>
        <p:nvSpPr>
          <p:cNvPr id="28" name="Text 26"/>
          <p:cNvSpPr/>
          <p:nvPr/>
        </p:nvSpPr>
        <p:spPr>
          <a:xfrm>
            <a:off x="868680" y="3156392"/>
            <a:ext cx="7585038" cy="246530"/>
          </a:xfrm>
          <a:prstGeom prst="rect">
            <a:avLst/>
          </a:prstGeom>
          <a:noFill/>
          <a:ln/>
        </p:spPr>
        <p:txBody>
          <a:bodyPr wrap="square" rtlCol="0" anchor="ctr"/>
          <a:lstStyle/>
          <a:p>
            <a:r>
              <a:rPr lang="en-US" sz="1400" b="1" dirty="0">
                <a:solidFill>
                  <a:srgbClr val="2D3748"/>
                </a:solidFill>
              </a:rPr>
              <a:t>Practical Examples</a:t>
            </a:r>
            <a:endParaRPr lang="en-US" sz="1400" dirty="0"/>
          </a:p>
        </p:txBody>
      </p:sp>
      <p:sp>
        <p:nvSpPr>
          <p:cNvPr id="29" name="Text 27"/>
          <p:cNvSpPr/>
          <p:nvPr/>
        </p:nvSpPr>
        <p:spPr>
          <a:xfrm>
            <a:off x="868680" y="3366066"/>
            <a:ext cx="7680960" cy="301752"/>
          </a:xfrm>
          <a:prstGeom prst="rect">
            <a:avLst/>
          </a:prstGeom>
          <a:noFill/>
          <a:ln/>
        </p:spPr>
        <p:txBody>
          <a:bodyPr wrap="square" rtlCol="0" anchor="ctr"/>
          <a:lstStyle/>
          <a:p>
            <a:pPr marL="0" indent="0">
              <a:buNone/>
            </a:pPr>
            <a:r>
              <a:rPr lang="en-US" sz="1200" dirty="0">
                <a:solidFill>
                  <a:srgbClr val="64748B"/>
                </a:solidFill>
              </a:rPr>
              <a:t>3 scenarios your agency may encounter</a:t>
            </a:r>
            <a:endParaRPr lang="en-US" sz="1200" dirty="0"/>
          </a:p>
        </p:txBody>
      </p:sp>
      <p:sp>
        <p:nvSpPr>
          <p:cNvPr id="31" name="Text 29"/>
          <p:cNvSpPr/>
          <p:nvPr/>
        </p:nvSpPr>
        <p:spPr>
          <a:xfrm>
            <a:off x="365760" y="3749040"/>
            <a:ext cx="411480" cy="411480"/>
          </a:xfrm>
          <a:prstGeom prst="rect">
            <a:avLst/>
          </a:prstGeom>
          <a:noFill/>
          <a:ln/>
        </p:spPr>
        <p:txBody>
          <a:bodyPr wrap="square" rtlCol="0" anchor="ctr"/>
          <a:lstStyle/>
          <a:p>
            <a:pPr marL="0" indent="0" algn="ctr">
              <a:buNone/>
            </a:pPr>
            <a:r>
              <a:rPr lang="en-US" sz="1300" b="1">
                <a:solidFill>
                  <a:srgbClr val="FFFFFF"/>
                </a:solidFill>
              </a:rPr>
              <a:t>06</a:t>
            </a:r>
            <a:endParaRPr lang="en-US" sz="1300"/>
          </a:p>
        </p:txBody>
      </p:sp>
      <p:sp>
        <p:nvSpPr>
          <p:cNvPr id="32" name="Text 30"/>
          <p:cNvSpPr/>
          <p:nvPr/>
        </p:nvSpPr>
        <p:spPr>
          <a:xfrm>
            <a:off x="868680" y="3667818"/>
            <a:ext cx="7835053" cy="246530"/>
          </a:xfrm>
          <a:prstGeom prst="rect">
            <a:avLst/>
          </a:prstGeom>
          <a:noFill/>
          <a:ln/>
        </p:spPr>
        <p:txBody>
          <a:bodyPr wrap="square" rtlCol="0" anchor="ctr"/>
          <a:lstStyle/>
          <a:p>
            <a:r>
              <a:rPr lang="en-US" sz="1400" b="1" dirty="0">
                <a:solidFill>
                  <a:srgbClr val="2D3748"/>
                </a:solidFill>
              </a:rPr>
              <a:t>Notice of Federal Interest </a:t>
            </a:r>
            <a:endParaRPr lang="en-US" sz="1400" dirty="0"/>
          </a:p>
        </p:txBody>
      </p:sp>
      <p:sp>
        <p:nvSpPr>
          <p:cNvPr id="33" name="Text 31"/>
          <p:cNvSpPr/>
          <p:nvPr/>
        </p:nvSpPr>
        <p:spPr>
          <a:xfrm>
            <a:off x="868680" y="4004714"/>
            <a:ext cx="7680960" cy="288036"/>
          </a:xfrm>
          <a:prstGeom prst="rect">
            <a:avLst/>
          </a:prstGeom>
          <a:noFill/>
          <a:ln/>
        </p:spPr>
        <p:txBody>
          <a:bodyPr wrap="square" rtlCol="0" anchor="ctr"/>
          <a:lstStyle/>
          <a:p>
            <a:r>
              <a:rPr lang="en-US" sz="1200" dirty="0">
                <a:solidFill>
                  <a:srgbClr val="64748B"/>
                </a:solidFill>
              </a:rPr>
              <a:t>NFI recording thresholds, content, and timelines </a:t>
            </a:r>
            <a:endParaRPr lang="en-US" sz="1200" dirty="0"/>
          </a:p>
          <a:p>
            <a:pPr marL="0" indent="0">
              <a:buNone/>
            </a:pPr>
            <a:endParaRPr lang="en-US" sz="1200" dirty="0"/>
          </a:p>
        </p:txBody>
      </p:sp>
      <p:sp>
        <p:nvSpPr>
          <p:cNvPr id="35" name="Text 33"/>
          <p:cNvSpPr/>
          <p:nvPr/>
        </p:nvSpPr>
        <p:spPr>
          <a:xfrm>
            <a:off x="365760" y="4315968"/>
            <a:ext cx="411480" cy="411480"/>
          </a:xfrm>
          <a:prstGeom prst="rect">
            <a:avLst/>
          </a:prstGeom>
          <a:noFill/>
          <a:ln/>
        </p:spPr>
        <p:txBody>
          <a:bodyPr wrap="square" rtlCol="0" anchor="ctr"/>
          <a:lstStyle/>
          <a:p>
            <a:pPr marL="0" indent="0" algn="ctr">
              <a:buNone/>
            </a:pPr>
            <a:r>
              <a:rPr lang="en-US" sz="1300" b="1">
                <a:solidFill>
                  <a:srgbClr val="FFFFFF"/>
                </a:solidFill>
              </a:rPr>
              <a:t>07</a:t>
            </a:r>
            <a:endParaRPr lang="en-US" sz="1300"/>
          </a:p>
        </p:txBody>
      </p:sp>
      <p:sp>
        <p:nvSpPr>
          <p:cNvPr id="36" name="Text 34"/>
          <p:cNvSpPr/>
          <p:nvPr/>
        </p:nvSpPr>
        <p:spPr>
          <a:xfrm>
            <a:off x="868680" y="4256711"/>
            <a:ext cx="5200426" cy="288035"/>
          </a:xfrm>
          <a:prstGeom prst="rect">
            <a:avLst/>
          </a:prstGeom>
          <a:noFill/>
          <a:ln/>
        </p:spPr>
        <p:txBody>
          <a:bodyPr wrap="square" rtlCol="0" anchor="ctr"/>
          <a:lstStyle/>
          <a:p>
            <a:endParaRPr lang="en-US" sz="1400" b="1" dirty="0">
              <a:solidFill>
                <a:srgbClr val="2D3748"/>
              </a:solidFill>
            </a:endParaRPr>
          </a:p>
          <a:p>
            <a:r>
              <a:rPr lang="en-US" sz="1400" b="1" dirty="0">
                <a:solidFill>
                  <a:srgbClr val="2D3748"/>
                </a:solidFill>
              </a:rPr>
              <a:t>Calculating Federal Interest and Disposition</a:t>
            </a:r>
            <a:endParaRPr lang="en-US" sz="1400" dirty="0"/>
          </a:p>
          <a:p>
            <a:endParaRPr lang="en-US" sz="1400" dirty="0"/>
          </a:p>
        </p:txBody>
      </p:sp>
      <p:sp>
        <p:nvSpPr>
          <p:cNvPr id="37" name="Text 35"/>
          <p:cNvSpPr/>
          <p:nvPr/>
        </p:nvSpPr>
        <p:spPr>
          <a:xfrm>
            <a:off x="868680" y="4544747"/>
            <a:ext cx="7680960" cy="201168"/>
          </a:xfrm>
          <a:prstGeom prst="rect">
            <a:avLst/>
          </a:prstGeom>
          <a:noFill/>
          <a:ln/>
        </p:spPr>
        <p:txBody>
          <a:bodyPr wrap="square" rtlCol="0" anchor="ctr"/>
          <a:lstStyle/>
          <a:p>
            <a:r>
              <a:rPr lang="en-US" sz="1200" dirty="0">
                <a:solidFill>
                  <a:srgbClr val="64748B"/>
                </a:solidFill>
              </a:rPr>
              <a:t>How to determine and track the Federal interest amount and what happens when property is sold or transferred</a:t>
            </a:r>
            <a:endParaRPr lang="en-US" sz="1200" dirty="0"/>
          </a:p>
        </p:txBody>
      </p:sp>
      <p:sp>
        <p:nvSpPr>
          <p:cNvPr id="2" name="Content Placeholder 1">
            <a:extLst>
              <a:ext uri="{FF2B5EF4-FFF2-40B4-BE49-F238E27FC236}">
                <a16:creationId xmlns:a16="http://schemas.microsoft.com/office/drawing/2014/main" id="{38104BCE-6EC5-F8E6-A295-E9261CD6CDCB}"/>
              </a:ext>
            </a:extLst>
          </p:cNvPr>
          <p:cNvSpPr>
            <a:spLocks noGrp="1"/>
          </p:cNvSpPr>
          <p:nvPr>
            <p:ph sz="quarter" idx="10"/>
          </p:nvPr>
        </p:nvSpPr>
        <p:spPr/>
        <p:txBody>
          <a:bodyPr/>
          <a:lstStyle/>
          <a:p>
            <a:r>
              <a:rPr lang="en-US" sz="1100" dirty="0"/>
              <a:t>01 Background &amp; Purpose: Why RSA issued DCL-26-01 and who is affected</a:t>
            </a:r>
          </a:p>
          <a:p>
            <a:r>
              <a:rPr lang="en-US" sz="1100" dirty="0"/>
              <a:t>02 SF-429 Reporting Requirements, Submission Process, Key Dates and Deadlines: Annual real property reporting obligations, due dates, how to submit via RSAMIS and key contacts</a:t>
            </a:r>
          </a:p>
          <a:p>
            <a:r>
              <a:rPr lang="en-US" sz="1100" dirty="0"/>
              <a:t>03 Property Trust Relationship, Federal Interest and 20-Year Reporting Period: Definitions and how to determine and track Federal Interest amounts</a:t>
            </a:r>
          </a:p>
          <a:p>
            <a:r>
              <a:rPr lang="en-US" sz="1100" dirty="0"/>
              <a:t>04 Federal Interest in Leased Properties, Randolph-Sheppard Facilities and In-Home Modifications: How to determine whether there is Federal interest</a:t>
            </a:r>
          </a:p>
          <a:p>
            <a:r>
              <a:rPr lang="en-US" sz="1100" dirty="0"/>
              <a:t>05 Practical Examples: 3 scenarios your agency may encounter</a:t>
            </a:r>
          </a:p>
          <a:p>
            <a:r>
              <a:rPr lang="en-US" sz="1100" dirty="0"/>
              <a:t>06 Notice of Federal Interest: NFI recording thresholds, content, and timelines</a:t>
            </a:r>
          </a:p>
          <a:p>
            <a:r>
              <a:rPr lang="en-US" sz="1100" dirty="0"/>
              <a:t>07 Calculating Federal Interest and Disposition: How to determine and track the Federal interest amount and what happens when property is sold or transferred</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C9472-8D78-8AD2-E8B5-FBA3F8F4DBFB}"/>
              </a:ext>
            </a:extLst>
          </p:cNvPr>
          <p:cNvSpPr>
            <a:spLocks noGrp="1"/>
          </p:cNvSpPr>
          <p:nvPr>
            <p:ph type="title"/>
          </p:nvPr>
        </p:nvSpPr>
        <p:spPr/>
        <p:txBody>
          <a:bodyPr/>
          <a:lstStyle/>
          <a:p>
            <a:r>
              <a:rPr lang="en-US" dirty="0"/>
              <a:t>Background &amp; Purpose</a:t>
            </a:r>
          </a:p>
        </p:txBody>
      </p:sp>
      <p:sp>
        <p:nvSpPr>
          <p:cNvPr id="3" name="Content Placeholder 2">
            <a:extLst>
              <a:ext uri="{FF2B5EF4-FFF2-40B4-BE49-F238E27FC236}">
                <a16:creationId xmlns:a16="http://schemas.microsoft.com/office/drawing/2014/main" id="{AA1C0D39-DAB6-D5C5-8C18-2703CE1ACFB4}"/>
              </a:ext>
            </a:extLst>
          </p:cNvPr>
          <p:cNvSpPr>
            <a:spLocks noGrp="1"/>
          </p:cNvSpPr>
          <p:nvPr>
            <p:ph sz="quarter" idx="10"/>
          </p:nvPr>
        </p:nvSpPr>
        <p:spPr/>
        <p:txBody>
          <a:bodyPr/>
          <a:lstStyle/>
          <a:p>
            <a:pPr marL="0" indent="0">
              <a:buNone/>
            </a:pPr>
            <a:r>
              <a:rPr lang="en-US" b="1" dirty="0"/>
              <a:t>What Is DCL-26-01?</a:t>
            </a:r>
          </a:p>
          <a:p>
            <a:pPr marL="0" indent="0">
              <a:spcBef>
                <a:spcPts val="1200"/>
              </a:spcBef>
              <a:spcAft>
                <a:spcPts val="800"/>
              </a:spcAft>
              <a:buNone/>
            </a:pPr>
            <a:r>
              <a:rPr lang="en-US" sz="1400" dirty="0">
                <a:solidFill>
                  <a:srgbClr val="2D3748"/>
                </a:solidFill>
              </a:rPr>
              <a:t>RSA's new Dear Colleague Letter provides formal instructions on two long-standing Federal requirements that apply to State VR agencies:</a:t>
            </a:r>
            <a:r>
              <a:rPr lang="en-US" dirty="0">
                <a:solidFill>
                  <a:srgbClr val="2D3748"/>
                </a:solidFill>
              </a:rPr>
              <a:t>
</a:t>
            </a:r>
            <a:r>
              <a:rPr lang="en-US" b="1" dirty="0">
                <a:solidFill>
                  <a:srgbClr val="2D3748"/>
                </a:solidFill>
              </a:rPr>
              <a:t>1. SF-429 Real Property Status Reports</a:t>
            </a:r>
            <a:endParaRPr lang="en-US" dirty="0"/>
          </a:p>
          <a:p>
            <a:pPr marL="0" indent="0">
              <a:spcBef>
                <a:spcPts val="600"/>
              </a:spcBef>
              <a:spcAft>
                <a:spcPts val="800"/>
              </a:spcAft>
              <a:buNone/>
            </a:pPr>
            <a:r>
              <a:rPr lang="en-US" sz="1400" dirty="0">
                <a:solidFill>
                  <a:srgbClr val="2D3748"/>
                </a:solidFill>
              </a:rPr>
              <a:t>Annual reporting when VR funds are used on real property</a:t>
            </a:r>
            <a:r>
              <a:rPr lang="en-US" dirty="0">
                <a:solidFill>
                  <a:srgbClr val="2D3748"/>
                </a:solidFill>
              </a:rPr>
              <a:t>
</a:t>
            </a:r>
            <a:r>
              <a:rPr lang="en-US" b="1" dirty="0">
                <a:solidFill>
                  <a:srgbClr val="2D3748"/>
                </a:solidFill>
              </a:rPr>
              <a:t>2. Notice of Federal Interest (NFI)</a:t>
            </a:r>
            <a:endParaRPr lang="en-US" dirty="0"/>
          </a:p>
          <a:p>
            <a:pPr marL="0" indent="0">
              <a:spcAft>
                <a:spcPts val="800"/>
              </a:spcAft>
              <a:buNone/>
            </a:pPr>
            <a:r>
              <a:rPr lang="en-US" sz="1400" dirty="0">
                <a:solidFill>
                  <a:srgbClr val="2D3748"/>
                </a:solidFill>
              </a:rPr>
              <a:t>Public recording of the government's monetary stake in improved property</a:t>
            </a:r>
            <a:endParaRPr lang="en-US" dirty="0"/>
          </a:p>
        </p:txBody>
      </p:sp>
      <p:sp>
        <p:nvSpPr>
          <p:cNvPr id="4" name="Content Placeholder 3">
            <a:extLst>
              <a:ext uri="{FF2B5EF4-FFF2-40B4-BE49-F238E27FC236}">
                <a16:creationId xmlns:a16="http://schemas.microsoft.com/office/drawing/2014/main" id="{C0D03FE8-70E3-673C-6B1B-B274CD4D569F}"/>
              </a:ext>
            </a:extLst>
          </p:cNvPr>
          <p:cNvSpPr>
            <a:spLocks noGrp="1"/>
          </p:cNvSpPr>
          <p:nvPr>
            <p:ph sz="quarter" idx="11"/>
          </p:nvPr>
        </p:nvSpPr>
        <p:spPr/>
        <p:txBody>
          <a:bodyPr/>
          <a:lstStyle/>
          <a:p>
            <a:r>
              <a:rPr lang="en-US" b="1" dirty="0"/>
              <a:t>Why It Matters</a:t>
            </a:r>
          </a:p>
          <a:p>
            <a:pPr marL="285750" indent="-285750">
              <a:spcBef>
                <a:spcPts val="1800"/>
              </a:spcBef>
              <a:buSzPct val="150000"/>
              <a:buBlip>
                <a:blip r:embed="rId3"/>
              </a:buBlip>
            </a:pPr>
            <a:r>
              <a:rPr lang="en-US" sz="1400" dirty="0">
                <a:solidFill>
                  <a:srgbClr val="2D3748"/>
                </a:solidFill>
              </a:rPr>
              <a:t>VR funds may be used for real property acquisition, construction, or improvement</a:t>
            </a:r>
          </a:p>
          <a:p>
            <a:pPr marL="285750" indent="-285750">
              <a:spcBef>
                <a:spcPts val="1800"/>
              </a:spcBef>
              <a:buSzPct val="150000"/>
              <a:buBlip>
                <a:blip r:embed="rId3"/>
              </a:buBlip>
            </a:pPr>
            <a:r>
              <a:rPr lang="en-US" sz="1400" dirty="0">
                <a:solidFill>
                  <a:srgbClr val="2D3748"/>
                </a:solidFill>
              </a:rPr>
              <a:t>Federal law (2 C.F.R. §§ 200.316 &amp; 200.330) requires tracking of the government's ongoing monetary interest in real property</a:t>
            </a:r>
          </a:p>
          <a:p>
            <a:pPr marL="285750" indent="-285750">
              <a:spcBef>
                <a:spcPts val="1800"/>
              </a:spcBef>
              <a:buSzPct val="150000"/>
              <a:buBlip>
                <a:blip r:embed="rId3"/>
              </a:buBlip>
            </a:pPr>
            <a:r>
              <a:rPr lang="en-US" sz="1400" dirty="0">
                <a:solidFill>
                  <a:srgbClr val="2D3748"/>
                </a:solidFill>
              </a:rPr>
              <a:t>The Rehabilitation Act requires Federally funded buildings be used for their intended purpose for at least 20 years</a:t>
            </a:r>
            <a:endParaRPr lang="en-US" sz="1400" dirty="0"/>
          </a:p>
          <a:p>
            <a:pPr marL="285750" indent="-285750">
              <a:spcBef>
                <a:spcPts val="1800"/>
              </a:spcBef>
              <a:buSzPct val="150000"/>
              <a:buBlip>
                <a:blip r:embed="rId3"/>
              </a:buBlip>
            </a:pPr>
            <a:r>
              <a:rPr lang="en-US" sz="1400" dirty="0">
                <a:solidFill>
                  <a:srgbClr val="2D3748"/>
                </a:solidFill>
              </a:rPr>
              <a:t>Noncompliance may result in financial liability for your agency</a:t>
            </a:r>
            <a:endParaRPr lang="en-US" dirty="0"/>
          </a:p>
        </p:txBody>
      </p:sp>
    </p:spTree>
    <p:custDataLst>
      <p:tags r:id="rId1"/>
    </p:custDataLst>
    <p:extLst>
      <p:ext uri="{BB962C8B-B14F-4D97-AF65-F5344CB8AC3E}">
        <p14:creationId xmlns:p14="http://schemas.microsoft.com/office/powerpoint/2010/main" val="3123632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8106890-9CB9-D12D-65DD-2239E8F7C2AF}"/>
              </a:ext>
              <a:ext uri="{C183D7F6-B498-43B3-948B-1728B52AA6E4}">
                <adec:decorative xmlns:adec="http://schemas.microsoft.com/office/drawing/2017/decorative" val="1"/>
              </a:ext>
            </a:extLst>
          </p:cNvPr>
          <p:cNvGrpSpPr/>
          <p:nvPr/>
        </p:nvGrpSpPr>
        <p:grpSpPr>
          <a:xfrm>
            <a:off x="274320" y="1600200"/>
            <a:ext cx="8686800" cy="3017520"/>
            <a:chOff x="274320" y="1600200"/>
            <a:chExt cx="8686800" cy="3017520"/>
          </a:xfrm>
        </p:grpSpPr>
        <p:sp>
          <p:nvSpPr>
            <p:cNvPr id="12" name="Shape 10">
              <a:extLst>
                <a:ext uri="{C183D7F6-B498-43B3-948B-1728B52AA6E4}">
                  <adec:decorative xmlns:adec="http://schemas.microsoft.com/office/drawing/2017/decorative" val="1"/>
                </a:ext>
              </a:extLst>
            </p:cNvPr>
            <p:cNvSpPr/>
            <p:nvPr/>
          </p:nvSpPr>
          <p:spPr>
            <a:xfrm>
              <a:off x="274320" y="1600200"/>
              <a:ext cx="4251960" cy="1444752"/>
            </a:xfrm>
            <a:prstGeom prst="rect">
              <a:avLst/>
            </a:prstGeom>
            <a:solidFill>
              <a:srgbClr val="DDE8F5"/>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sp>
          <p:nvSpPr>
            <p:cNvPr id="17" name="Shape 15">
              <a:extLst>
                <a:ext uri="{C183D7F6-B498-43B3-948B-1728B52AA6E4}">
                  <adec:decorative xmlns:adec="http://schemas.microsoft.com/office/drawing/2017/decorative" val="1"/>
                </a:ext>
              </a:extLst>
            </p:cNvPr>
            <p:cNvSpPr/>
            <p:nvPr/>
          </p:nvSpPr>
          <p:spPr>
            <a:xfrm>
              <a:off x="274320" y="3172968"/>
              <a:ext cx="4251960" cy="1444752"/>
            </a:xfrm>
            <a:prstGeom prst="rect">
              <a:avLst/>
            </a:prstGeom>
            <a:solidFill>
              <a:srgbClr val="DDE8F5"/>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sp>
          <p:nvSpPr>
            <p:cNvPr id="22" name="Shape 20">
              <a:extLst>
                <a:ext uri="{C183D7F6-B498-43B3-948B-1728B52AA6E4}">
                  <adec:decorative xmlns:adec="http://schemas.microsoft.com/office/drawing/2017/decorative" val="1"/>
                </a:ext>
              </a:extLst>
            </p:cNvPr>
            <p:cNvSpPr/>
            <p:nvPr/>
          </p:nvSpPr>
          <p:spPr>
            <a:xfrm>
              <a:off x="4709160" y="1600200"/>
              <a:ext cx="4251960" cy="1444752"/>
            </a:xfrm>
            <a:prstGeom prst="rect">
              <a:avLst/>
            </a:prstGeom>
            <a:solidFill>
              <a:srgbClr val="DDE8F5"/>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sp>
          <p:nvSpPr>
            <p:cNvPr id="27" name="Shape 25">
              <a:extLst>
                <a:ext uri="{C183D7F6-B498-43B3-948B-1728B52AA6E4}">
                  <adec:decorative xmlns:adec="http://schemas.microsoft.com/office/drawing/2017/decorative" val="1"/>
                </a:ext>
              </a:extLst>
            </p:cNvPr>
            <p:cNvSpPr/>
            <p:nvPr/>
          </p:nvSpPr>
          <p:spPr>
            <a:xfrm>
              <a:off x="4709160" y="3172968"/>
              <a:ext cx="4251960" cy="1444752"/>
            </a:xfrm>
            <a:prstGeom prst="rect">
              <a:avLst/>
            </a:prstGeom>
            <a:solidFill>
              <a:srgbClr val="DDE8F5"/>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grpSp>
      <p:sp>
        <p:nvSpPr>
          <p:cNvPr id="3" name="Title 2">
            <a:extLst>
              <a:ext uri="{FF2B5EF4-FFF2-40B4-BE49-F238E27FC236}">
                <a16:creationId xmlns:a16="http://schemas.microsoft.com/office/drawing/2014/main" id="{80ED2357-66CC-0BC7-7FB7-F094B443D112}"/>
              </a:ext>
            </a:extLst>
          </p:cNvPr>
          <p:cNvSpPr>
            <a:spLocks noGrp="1"/>
          </p:cNvSpPr>
          <p:nvPr>
            <p:ph type="title"/>
          </p:nvPr>
        </p:nvSpPr>
        <p:spPr/>
        <p:txBody>
          <a:bodyPr/>
          <a:lstStyle/>
          <a:p>
            <a:r>
              <a:rPr lang="en-US" dirty="0"/>
              <a:t>SF-429 Reporting Requirements</a:t>
            </a:r>
          </a:p>
        </p:txBody>
      </p:sp>
      <p:sp>
        <p:nvSpPr>
          <p:cNvPr id="11" name="Text 9"/>
          <p:cNvSpPr/>
          <p:nvPr/>
        </p:nvSpPr>
        <p:spPr>
          <a:xfrm>
            <a:off x="502920" y="960120"/>
            <a:ext cx="8229600" cy="502920"/>
          </a:xfrm>
          <a:prstGeom prst="rect">
            <a:avLst/>
          </a:prstGeom>
          <a:solidFill>
            <a:srgbClr val="FFF8E1"/>
          </a:solidFill>
          <a:ln w="19050">
            <a:solidFill>
              <a:srgbClr val="C8992A"/>
            </a:solidFill>
          </a:ln>
        </p:spPr>
        <p:txBody>
          <a:bodyPr wrap="square" rtlCol="0" anchor="ctr"/>
          <a:lstStyle/>
          <a:p>
            <a:pPr marL="0" indent="0">
              <a:buNone/>
            </a:pPr>
            <a:r>
              <a:rPr lang="en-US" sz="1400" b="1" dirty="0">
                <a:solidFill>
                  <a:srgbClr val="7B3B00"/>
                </a:solidFill>
              </a:rPr>
              <a:t>REQUIREMENT: </a:t>
            </a:r>
            <a:r>
              <a:rPr lang="en-US" sz="1400" dirty="0">
                <a:solidFill>
                  <a:srgbClr val="2D3748"/>
                </a:solidFill>
              </a:rPr>
              <a:t>Reporting is required ANY TIME VR funds (Federal, program income, or non-Federal match) are used to acquire, construct, or improve real property.</a:t>
            </a:r>
            <a:endParaRPr lang="en-US" sz="1400" dirty="0"/>
          </a:p>
        </p:txBody>
      </p:sp>
      <p:sp>
        <p:nvSpPr>
          <p:cNvPr id="15" name="Text 13"/>
          <p:cNvSpPr/>
          <p:nvPr/>
        </p:nvSpPr>
        <p:spPr>
          <a:xfrm>
            <a:off x="411480" y="1709928"/>
            <a:ext cx="3017520" cy="384048"/>
          </a:xfrm>
          <a:prstGeom prst="rect">
            <a:avLst/>
          </a:prstGeom>
          <a:noFill/>
          <a:ln/>
        </p:spPr>
        <p:txBody>
          <a:bodyPr wrap="square" rtlCol="0" anchor="ctr"/>
          <a:lstStyle/>
          <a:p>
            <a:pPr marL="0" indent="0">
              <a:buNone/>
            </a:pPr>
            <a:r>
              <a:rPr lang="en-US" sz="1700" b="1">
                <a:solidFill>
                  <a:srgbClr val="1B3A6B"/>
                </a:solidFill>
              </a:rPr>
              <a:t>SF-429 Cover Page</a:t>
            </a:r>
            <a:endParaRPr lang="en-US" sz="1700"/>
          </a:p>
        </p:txBody>
      </p:sp>
      <p:sp>
        <p:nvSpPr>
          <p:cNvPr id="14" name="Text 12"/>
          <p:cNvSpPr/>
          <p:nvPr/>
        </p:nvSpPr>
        <p:spPr>
          <a:xfrm>
            <a:off x="3520440" y="1691640"/>
            <a:ext cx="914400" cy="274320"/>
          </a:xfrm>
          <a:prstGeom prst="rect">
            <a:avLst/>
          </a:prstGeom>
          <a:solidFill>
            <a:srgbClr val="276749"/>
          </a:solidFill>
          <a:ln/>
        </p:spPr>
        <p:txBody>
          <a:bodyPr wrap="square" rtlCol="0" anchor="ctr"/>
          <a:lstStyle/>
          <a:p>
            <a:pPr marL="0" indent="0" algn="ctr">
              <a:buNone/>
            </a:pPr>
            <a:r>
              <a:rPr lang="en-US" sz="900" b="1" dirty="0">
                <a:solidFill>
                  <a:srgbClr val="FFFFFF"/>
                </a:solidFill>
              </a:rPr>
              <a:t>ALWAYS MANDATORY</a:t>
            </a:r>
            <a:endParaRPr lang="en-US" sz="900" dirty="0"/>
          </a:p>
        </p:txBody>
      </p:sp>
      <p:sp>
        <p:nvSpPr>
          <p:cNvPr id="16" name="Text 14"/>
          <p:cNvSpPr/>
          <p:nvPr/>
        </p:nvSpPr>
        <p:spPr>
          <a:xfrm>
            <a:off x="411480" y="2130552"/>
            <a:ext cx="3977640" cy="804672"/>
          </a:xfrm>
          <a:prstGeom prst="rect">
            <a:avLst/>
          </a:prstGeom>
          <a:noFill/>
          <a:ln/>
        </p:spPr>
        <p:txBody>
          <a:bodyPr wrap="square" rtlCol="0" anchor="ctr"/>
          <a:lstStyle/>
          <a:p>
            <a:pPr marL="0" indent="0">
              <a:buNone/>
            </a:pPr>
            <a:r>
              <a:rPr lang="en-US" sz="1300">
                <a:solidFill>
                  <a:srgbClr val="2D3748"/>
                </a:solidFill>
              </a:rPr>
              <a:t>Required with every submission. Certifies accuracy of the report.</a:t>
            </a:r>
            <a:endParaRPr lang="en-US" sz="1300"/>
          </a:p>
        </p:txBody>
      </p:sp>
      <p:sp>
        <p:nvSpPr>
          <p:cNvPr id="20" name="Text 18"/>
          <p:cNvSpPr/>
          <p:nvPr/>
        </p:nvSpPr>
        <p:spPr>
          <a:xfrm>
            <a:off x="411480" y="3282696"/>
            <a:ext cx="3017520" cy="384048"/>
          </a:xfrm>
          <a:prstGeom prst="rect">
            <a:avLst/>
          </a:prstGeom>
          <a:noFill/>
          <a:ln/>
        </p:spPr>
        <p:txBody>
          <a:bodyPr wrap="square" rtlCol="0" anchor="ctr"/>
          <a:lstStyle/>
          <a:p>
            <a:pPr marL="0" indent="0">
              <a:buNone/>
            </a:pPr>
            <a:r>
              <a:rPr lang="en-US" sz="1700" b="1">
                <a:solidFill>
                  <a:srgbClr val="1B3A6B"/>
                </a:solidFill>
              </a:rPr>
              <a:t>SF-429A (Attachment A)</a:t>
            </a:r>
            <a:endParaRPr lang="en-US" sz="1700"/>
          </a:p>
        </p:txBody>
      </p:sp>
      <p:sp>
        <p:nvSpPr>
          <p:cNvPr id="19" name="Text 17"/>
          <p:cNvSpPr/>
          <p:nvPr/>
        </p:nvSpPr>
        <p:spPr>
          <a:xfrm>
            <a:off x="3520440" y="3264408"/>
            <a:ext cx="914400" cy="274320"/>
          </a:xfrm>
          <a:prstGeom prst="rect">
            <a:avLst/>
          </a:prstGeom>
          <a:solidFill>
            <a:srgbClr val="276749"/>
          </a:solidFill>
          <a:ln/>
        </p:spPr>
        <p:txBody>
          <a:bodyPr wrap="square" rtlCol="0" anchor="ctr"/>
          <a:lstStyle/>
          <a:p>
            <a:pPr marL="0" indent="0" algn="ctr">
              <a:buNone/>
            </a:pPr>
            <a:r>
              <a:rPr lang="en-US" sz="900" b="1" dirty="0">
                <a:solidFill>
                  <a:srgbClr val="FFFFFF"/>
                </a:solidFill>
              </a:rPr>
              <a:t>ALWAYS MANDATORY</a:t>
            </a:r>
            <a:endParaRPr lang="en-US" sz="900" dirty="0"/>
          </a:p>
        </p:txBody>
      </p:sp>
      <p:sp>
        <p:nvSpPr>
          <p:cNvPr id="21" name="Text 19"/>
          <p:cNvSpPr/>
          <p:nvPr/>
        </p:nvSpPr>
        <p:spPr>
          <a:xfrm>
            <a:off x="411480" y="3703320"/>
            <a:ext cx="3977640" cy="804672"/>
          </a:xfrm>
          <a:prstGeom prst="rect">
            <a:avLst/>
          </a:prstGeom>
          <a:noFill/>
          <a:ln/>
        </p:spPr>
        <p:txBody>
          <a:bodyPr wrap="square" rtlCol="0" anchor="ctr"/>
          <a:lstStyle/>
          <a:p>
            <a:pPr marL="0" indent="0">
              <a:buNone/>
            </a:pPr>
            <a:r>
              <a:rPr lang="en-US" sz="1300" dirty="0">
                <a:solidFill>
                  <a:srgbClr val="2D3748"/>
                </a:solidFill>
              </a:rPr>
              <a:t>General annual reporting. Submit separately for each improvement to each piece of real property each FFY.</a:t>
            </a:r>
            <a:endParaRPr lang="en-US" sz="1300" dirty="0"/>
          </a:p>
        </p:txBody>
      </p:sp>
      <p:sp>
        <p:nvSpPr>
          <p:cNvPr id="25" name="Text 23"/>
          <p:cNvSpPr/>
          <p:nvPr/>
        </p:nvSpPr>
        <p:spPr>
          <a:xfrm>
            <a:off x="4846320" y="1709928"/>
            <a:ext cx="3017520" cy="384048"/>
          </a:xfrm>
          <a:prstGeom prst="rect">
            <a:avLst/>
          </a:prstGeom>
          <a:noFill/>
          <a:ln/>
        </p:spPr>
        <p:txBody>
          <a:bodyPr wrap="square" rtlCol="0" anchor="ctr"/>
          <a:lstStyle/>
          <a:p>
            <a:pPr marL="0" indent="0">
              <a:buNone/>
            </a:pPr>
            <a:r>
              <a:rPr lang="en-US" sz="1700" b="1">
                <a:solidFill>
                  <a:srgbClr val="1B3A6B"/>
                </a:solidFill>
              </a:rPr>
              <a:t>SF-429B (Attachment B)</a:t>
            </a:r>
            <a:endParaRPr lang="en-US" sz="1700"/>
          </a:p>
        </p:txBody>
      </p:sp>
      <p:sp>
        <p:nvSpPr>
          <p:cNvPr id="24" name="Text 22"/>
          <p:cNvSpPr/>
          <p:nvPr/>
        </p:nvSpPr>
        <p:spPr>
          <a:xfrm>
            <a:off x="7955280" y="1691640"/>
            <a:ext cx="914400" cy="274320"/>
          </a:xfrm>
          <a:prstGeom prst="rect">
            <a:avLst/>
          </a:prstGeom>
          <a:solidFill>
            <a:srgbClr val="C00000"/>
          </a:solidFill>
          <a:ln/>
        </p:spPr>
        <p:txBody>
          <a:bodyPr wrap="square" rtlCol="0" anchor="ctr"/>
          <a:lstStyle/>
          <a:p>
            <a:pPr marL="0" indent="0" algn="ctr">
              <a:buNone/>
            </a:pPr>
            <a:r>
              <a:rPr lang="en-US" sz="900" b="1" dirty="0">
                <a:solidFill>
                  <a:srgbClr val="FFFFFF"/>
                </a:solidFill>
              </a:rPr>
              <a:t>NOT REQUIRED</a:t>
            </a:r>
            <a:endParaRPr lang="en-US" sz="900" dirty="0"/>
          </a:p>
        </p:txBody>
      </p:sp>
      <p:sp>
        <p:nvSpPr>
          <p:cNvPr id="26" name="Text 24"/>
          <p:cNvSpPr/>
          <p:nvPr/>
        </p:nvSpPr>
        <p:spPr>
          <a:xfrm>
            <a:off x="4846320" y="2130552"/>
            <a:ext cx="3977640" cy="804672"/>
          </a:xfrm>
          <a:prstGeom prst="rect">
            <a:avLst/>
          </a:prstGeom>
          <a:noFill/>
          <a:ln/>
        </p:spPr>
        <p:txBody>
          <a:bodyPr wrap="square" rtlCol="0" anchor="ctr"/>
          <a:lstStyle/>
          <a:p>
            <a:pPr marL="0" indent="0">
              <a:buNone/>
            </a:pPr>
            <a:r>
              <a:rPr lang="en-US" sz="1300" dirty="0">
                <a:solidFill>
                  <a:srgbClr val="2D3748"/>
                </a:solidFill>
              </a:rPr>
              <a:t>Prior approval requests — NOT required. RSA uses a separate approval process (DCL-24-05).</a:t>
            </a:r>
            <a:endParaRPr lang="en-US" sz="1300" dirty="0"/>
          </a:p>
        </p:txBody>
      </p:sp>
      <p:sp>
        <p:nvSpPr>
          <p:cNvPr id="30" name="Text 28"/>
          <p:cNvSpPr/>
          <p:nvPr/>
        </p:nvSpPr>
        <p:spPr>
          <a:xfrm>
            <a:off x="4846320" y="3282696"/>
            <a:ext cx="3017520" cy="384048"/>
          </a:xfrm>
          <a:prstGeom prst="rect">
            <a:avLst/>
          </a:prstGeom>
          <a:noFill/>
          <a:ln/>
        </p:spPr>
        <p:txBody>
          <a:bodyPr wrap="square" rtlCol="0" anchor="ctr"/>
          <a:lstStyle/>
          <a:p>
            <a:pPr marL="0" indent="0">
              <a:buNone/>
            </a:pPr>
            <a:r>
              <a:rPr lang="en-US" sz="1700" b="1">
                <a:solidFill>
                  <a:srgbClr val="1B3A6B"/>
                </a:solidFill>
              </a:rPr>
              <a:t>SF-429C (Attachment C)</a:t>
            </a:r>
            <a:endParaRPr lang="en-US" sz="1700"/>
          </a:p>
        </p:txBody>
      </p:sp>
      <p:sp>
        <p:nvSpPr>
          <p:cNvPr id="29" name="Text 27"/>
          <p:cNvSpPr/>
          <p:nvPr/>
        </p:nvSpPr>
        <p:spPr>
          <a:xfrm>
            <a:off x="7955280" y="3264408"/>
            <a:ext cx="914400" cy="274320"/>
          </a:xfrm>
          <a:prstGeom prst="rect">
            <a:avLst/>
          </a:prstGeom>
          <a:solidFill>
            <a:srgbClr val="7B3B00"/>
          </a:solidFill>
          <a:ln/>
        </p:spPr>
        <p:txBody>
          <a:bodyPr wrap="square" rtlCol="0" anchor="ctr"/>
          <a:lstStyle/>
          <a:p>
            <a:pPr marL="0" indent="0" algn="ctr">
              <a:buNone/>
            </a:pPr>
            <a:r>
              <a:rPr lang="en-US" sz="900" b="1" dirty="0">
                <a:solidFill>
                  <a:srgbClr val="FFFFFF"/>
                </a:solidFill>
              </a:rPr>
              <a:t>AS NEEDED</a:t>
            </a:r>
            <a:endParaRPr lang="en-US" sz="900" dirty="0">
              <a:solidFill>
                <a:srgbClr val="FFFFFF"/>
              </a:solidFill>
            </a:endParaRPr>
          </a:p>
        </p:txBody>
      </p:sp>
      <p:sp>
        <p:nvSpPr>
          <p:cNvPr id="31" name="Text 29"/>
          <p:cNvSpPr/>
          <p:nvPr/>
        </p:nvSpPr>
        <p:spPr>
          <a:xfrm>
            <a:off x="4846320" y="3703320"/>
            <a:ext cx="3977640" cy="804672"/>
          </a:xfrm>
          <a:prstGeom prst="rect">
            <a:avLst/>
          </a:prstGeom>
          <a:noFill/>
          <a:ln/>
        </p:spPr>
        <p:txBody>
          <a:bodyPr wrap="square" rtlCol="0" anchor="ctr"/>
          <a:lstStyle/>
          <a:p>
            <a:pPr marL="0" indent="0">
              <a:buNone/>
            </a:pPr>
            <a:r>
              <a:rPr lang="en-US" sz="1300" dirty="0">
                <a:solidFill>
                  <a:srgbClr val="2D3748"/>
                </a:solidFill>
              </a:rPr>
              <a:t>Disposition or encumbrance. Submit when selling, transferring, or refinancing property.</a:t>
            </a:r>
            <a:endParaRPr lang="en-US" sz="1300" dirty="0"/>
          </a:p>
        </p:txBody>
      </p:sp>
      <p:sp>
        <p:nvSpPr>
          <p:cNvPr id="33" name="Text 31"/>
          <p:cNvSpPr/>
          <p:nvPr/>
        </p:nvSpPr>
        <p:spPr>
          <a:xfrm>
            <a:off x="274320" y="4509688"/>
            <a:ext cx="8595360" cy="256032"/>
          </a:xfrm>
          <a:prstGeom prst="rect">
            <a:avLst/>
          </a:prstGeom>
          <a:solidFill>
            <a:srgbClr val="1B3A6B"/>
          </a:solidFill>
          <a:ln/>
        </p:spPr>
        <p:txBody>
          <a:bodyPr wrap="square" rtlCol="0" anchor="ctr"/>
          <a:lstStyle/>
          <a:p>
            <a:pPr marL="0" indent="0" algn="ctr">
              <a:buNone/>
            </a:pPr>
            <a:r>
              <a:rPr lang="en-US" sz="1400" b="1" dirty="0">
                <a:solidFill>
                  <a:srgbClr val="FFFFFF"/>
                </a:solidFill>
              </a:rPr>
              <a:t>📅  Annual Due Date: January 28 each FFY  |  </a:t>
            </a:r>
            <a:r>
              <a:rPr lang="en-US" sz="1400" b="1" dirty="0">
                <a:solidFill>
                  <a:srgbClr val="C8992A"/>
                </a:solidFill>
              </a:rPr>
              <a:t>One-Time Extension: FFY 2025 reports due June 29, 2026</a:t>
            </a:r>
            <a:endParaRPr lang="en-US" sz="1400" dirty="0"/>
          </a:p>
        </p:txBody>
      </p:sp>
      <p:sp>
        <p:nvSpPr>
          <p:cNvPr id="2" name="Content Placeholder 1">
            <a:extLst>
              <a:ext uri="{FF2B5EF4-FFF2-40B4-BE49-F238E27FC236}">
                <a16:creationId xmlns:a16="http://schemas.microsoft.com/office/drawing/2014/main" id="{267642C5-964A-EEEC-3388-63A2DDCFE1E7}"/>
              </a:ext>
            </a:extLst>
          </p:cNvPr>
          <p:cNvSpPr>
            <a:spLocks noGrp="1"/>
          </p:cNvSpPr>
          <p:nvPr>
            <p:ph sz="quarter" idx="10"/>
          </p:nvPr>
        </p:nvSpPr>
        <p:spPr/>
        <p:txBody>
          <a:bodyPr/>
          <a:lstStyle/>
          <a:p>
            <a:pPr marL="0" indent="0">
              <a:buNone/>
            </a:pPr>
            <a:r>
              <a:rPr lang="en-US" sz="1100" b="1" dirty="0"/>
              <a:t>Requirement: </a:t>
            </a:r>
            <a:r>
              <a:rPr lang="en-US" sz="1100" dirty="0"/>
              <a:t>Reporting required ANY TIME VR funds (Federal, program income, or non-federal match) are used to acquire, construct, or improve real property </a:t>
            </a:r>
          </a:p>
          <a:p>
            <a:r>
              <a:rPr lang="en-US" sz="1100" dirty="0"/>
              <a:t>SF-429 Cover Page → ALWAYS Mandatory </a:t>
            </a:r>
          </a:p>
          <a:p>
            <a:pPr lvl="1"/>
            <a:r>
              <a:rPr lang="en-US" sz="1050" dirty="0"/>
              <a:t>Required with every submission. Certifies accuracy of the report.</a:t>
            </a:r>
          </a:p>
          <a:p>
            <a:r>
              <a:rPr lang="en-US" sz="1100" dirty="0"/>
              <a:t>SF-429A (Attachment A) → ALWAYS Mandatory</a:t>
            </a:r>
          </a:p>
          <a:p>
            <a:pPr lvl="1"/>
            <a:r>
              <a:rPr lang="en-US" sz="1050" dirty="0"/>
              <a:t>General annual reporting. Submit separately for each improvement to each piece of real property each FFY.</a:t>
            </a:r>
          </a:p>
          <a:p>
            <a:r>
              <a:rPr lang="en-US" sz="1100" dirty="0"/>
              <a:t>SF-429B (Attachment B) → NOT required </a:t>
            </a:r>
          </a:p>
          <a:p>
            <a:pPr lvl="1"/>
            <a:r>
              <a:rPr lang="en-US" sz="1050" dirty="0"/>
              <a:t>Prior approval requests — NOT required. RSA uses a separate approval process (DCL-24-05).</a:t>
            </a:r>
          </a:p>
          <a:p>
            <a:r>
              <a:rPr lang="en-US" sz="1100" dirty="0"/>
              <a:t>SF-429C (Attachment C) → As needed</a:t>
            </a:r>
          </a:p>
          <a:p>
            <a:pPr lvl="1"/>
            <a:r>
              <a:rPr lang="en-US" sz="1050" dirty="0"/>
              <a:t>Disposition or encumbrance. Submit when selling, transferring, or refinancing property.</a:t>
            </a:r>
          </a:p>
          <a:p>
            <a:r>
              <a:rPr lang="en-US" sz="1100" b="1" dirty="0"/>
              <a:t>Annual Due Date: </a:t>
            </a:r>
            <a:r>
              <a:rPr lang="en-US" sz="1100" dirty="0"/>
              <a:t>January 28 each FFY | One-time Extension: FFY 2025 reports due June 29, 2026 </a:t>
            </a: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4972E4A4-3B62-7B4C-6E98-E632A7F44D6A}"/>
              </a:ext>
              <a:ext uri="{C183D7F6-B498-43B3-948B-1728B52AA6E4}">
                <adec:decorative xmlns:adec="http://schemas.microsoft.com/office/drawing/2017/decorative" val="1"/>
              </a:ext>
            </a:extLst>
          </p:cNvPr>
          <p:cNvGrpSpPr/>
          <p:nvPr/>
        </p:nvGrpSpPr>
        <p:grpSpPr>
          <a:xfrm>
            <a:off x="365760" y="933486"/>
            <a:ext cx="8458200" cy="3655522"/>
            <a:chOff x="365760" y="933486"/>
            <a:chExt cx="8458200" cy="3655522"/>
          </a:xfrm>
        </p:grpSpPr>
        <p:sp>
          <p:nvSpPr>
            <p:cNvPr id="10" name="Shape 8">
              <a:extLst>
                <a:ext uri="{C183D7F6-B498-43B3-948B-1728B52AA6E4}">
                  <adec:decorative xmlns:adec="http://schemas.microsoft.com/office/drawing/2017/decorative" val="1"/>
                </a:ext>
              </a:extLst>
            </p:cNvPr>
            <p:cNvSpPr/>
            <p:nvPr/>
          </p:nvSpPr>
          <p:spPr>
            <a:xfrm>
              <a:off x="365760" y="940552"/>
              <a:ext cx="5303520" cy="842312"/>
            </a:xfrm>
            <a:prstGeom prst="rect">
              <a:avLst/>
            </a:prstGeom>
            <a:solidFill>
              <a:srgbClr val="DDE8F5"/>
            </a:solidFill>
            <a:ln w="12700">
              <a:solidFill>
                <a:srgbClr val="E2E8F0"/>
              </a:solidFill>
              <a:prstDash val="solid"/>
            </a:ln>
          </p:spPr>
          <p:txBody>
            <a:bodyPr/>
            <a:lstStyle/>
            <a:p>
              <a:endParaRPr lang="en-US"/>
            </a:p>
          </p:txBody>
        </p:sp>
        <p:sp>
          <p:nvSpPr>
            <p:cNvPr id="15" name="Shape 13">
              <a:extLst>
                <a:ext uri="{C183D7F6-B498-43B3-948B-1728B52AA6E4}">
                  <adec:decorative xmlns:adec="http://schemas.microsoft.com/office/drawing/2017/decorative" val="1"/>
                </a:ext>
              </a:extLst>
            </p:cNvPr>
            <p:cNvSpPr/>
            <p:nvPr/>
          </p:nvSpPr>
          <p:spPr>
            <a:xfrm>
              <a:off x="365760" y="1854952"/>
              <a:ext cx="5303520" cy="621792"/>
            </a:xfrm>
            <a:prstGeom prst="rect">
              <a:avLst/>
            </a:prstGeom>
            <a:solidFill>
              <a:srgbClr val="DDE8F5"/>
            </a:solidFill>
            <a:ln w="12700">
              <a:solidFill>
                <a:srgbClr val="E2E8F0"/>
              </a:solidFill>
              <a:prstDash val="solid"/>
            </a:ln>
          </p:spPr>
          <p:txBody>
            <a:bodyPr/>
            <a:lstStyle/>
            <a:p>
              <a:endParaRPr lang="en-US"/>
            </a:p>
          </p:txBody>
        </p:sp>
        <p:sp>
          <p:nvSpPr>
            <p:cNvPr id="20" name="Shape 18">
              <a:extLst>
                <a:ext uri="{C183D7F6-B498-43B3-948B-1728B52AA6E4}">
                  <adec:decorative xmlns:adec="http://schemas.microsoft.com/office/drawing/2017/decorative" val="1"/>
                </a:ext>
              </a:extLst>
            </p:cNvPr>
            <p:cNvSpPr/>
            <p:nvPr/>
          </p:nvSpPr>
          <p:spPr>
            <a:xfrm>
              <a:off x="365760" y="2559040"/>
              <a:ext cx="5303520" cy="621792"/>
            </a:xfrm>
            <a:prstGeom prst="rect">
              <a:avLst/>
            </a:prstGeom>
            <a:solidFill>
              <a:srgbClr val="DDE8F5"/>
            </a:solidFill>
            <a:ln w="12700">
              <a:solidFill>
                <a:srgbClr val="E2E8F0"/>
              </a:solidFill>
              <a:prstDash val="solid"/>
            </a:ln>
          </p:spPr>
          <p:txBody>
            <a:bodyPr/>
            <a:lstStyle/>
            <a:p>
              <a:endParaRPr lang="en-US"/>
            </a:p>
          </p:txBody>
        </p:sp>
        <p:sp>
          <p:nvSpPr>
            <p:cNvPr id="25" name="Shape 23">
              <a:extLst>
                <a:ext uri="{C183D7F6-B498-43B3-948B-1728B52AA6E4}">
                  <adec:decorative xmlns:adec="http://schemas.microsoft.com/office/drawing/2017/decorative" val="1"/>
                </a:ext>
              </a:extLst>
            </p:cNvPr>
            <p:cNvSpPr/>
            <p:nvPr/>
          </p:nvSpPr>
          <p:spPr>
            <a:xfrm>
              <a:off x="365760" y="3263128"/>
              <a:ext cx="5303520" cy="621792"/>
            </a:xfrm>
            <a:prstGeom prst="rect">
              <a:avLst/>
            </a:prstGeom>
            <a:solidFill>
              <a:srgbClr val="DDE8F5"/>
            </a:solidFill>
            <a:ln w="12700">
              <a:solidFill>
                <a:srgbClr val="E2E8F0"/>
              </a:solidFill>
              <a:prstDash val="solid"/>
            </a:ln>
          </p:spPr>
          <p:txBody>
            <a:bodyPr/>
            <a:lstStyle/>
            <a:p>
              <a:endParaRPr lang="en-US"/>
            </a:p>
          </p:txBody>
        </p:sp>
        <p:sp>
          <p:nvSpPr>
            <p:cNvPr id="30" name="Shape 28">
              <a:extLst>
                <a:ext uri="{C183D7F6-B498-43B3-948B-1728B52AA6E4}">
                  <adec:decorative xmlns:adec="http://schemas.microsoft.com/office/drawing/2017/decorative" val="1"/>
                </a:ext>
              </a:extLst>
            </p:cNvPr>
            <p:cNvSpPr/>
            <p:nvPr/>
          </p:nvSpPr>
          <p:spPr>
            <a:xfrm>
              <a:off x="365760" y="3967216"/>
              <a:ext cx="5303520" cy="621792"/>
            </a:xfrm>
            <a:prstGeom prst="rect">
              <a:avLst/>
            </a:prstGeom>
            <a:solidFill>
              <a:srgbClr val="DDE8F5"/>
            </a:solidFill>
            <a:ln w="12700">
              <a:solidFill>
                <a:srgbClr val="E2E8F0"/>
              </a:solidFill>
              <a:prstDash val="solid"/>
            </a:ln>
          </p:spPr>
          <p:txBody>
            <a:bodyPr/>
            <a:lstStyle/>
            <a:p>
              <a:endParaRPr lang="en-US"/>
            </a:p>
          </p:txBody>
        </p:sp>
        <p:sp>
          <p:nvSpPr>
            <p:cNvPr id="35" name="Shape 33">
              <a:extLst>
                <a:ext uri="{C183D7F6-B498-43B3-948B-1728B52AA6E4}">
                  <adec:decorative xmlns:adec="http://schemas.microsoft.com/office/drawing/2017/decorative" val="1"/>
                </a:ext>
              </a:extLst>
            </p:cNvPr>
            <p:cNvSpPr/>
            <p:nvPr/>
          </p:nvSpPr>
          <p:spPr>
            <a:xfrm>
              <a:off x="5897880" y="933486"/>
              <a:ext cx="2926080" cy="3520440"/>
            </a:xfrm>
            <a:prstGeom prst="rect">
              <a:avLst/>
            </a:prstGeom>
            <a:solidFill>
              <a:srgbClr val="1B3A6B"/>
            </a:solidFill>
            <a:ln w="12700">
              <a:solidFill>
                <a:srgbClr val="1B3A6B"/>
              </a:solidFill>
              <a:prstDash val="solid"/>
            </a:ln>
            <a:effectLst>
              <a:outerShdw blurRad="101600" dist="38100" dir="8100000" algn="bl" rotWithShape="0">
                <a:srgbClr val="000000">
                  <a:alpha val="13000"/>
                </a:srgbClr>
              </a:outerShdw>
            </a:effectLst>
          </p:spPr>
          <p:txBody>
            <a:bodyPr/>
            <a:lstStyle/>
            <a:p>
              <a:endParaRPr lang="en-US"/>
            </a:p>
          </p:txBody>
        </p:sp>
        <p:sp>
          <p:nvSpPr>
            <p:cNvPr id="37" name="Shape 35">
              <a:extLst>
                <a:ext uri="{C183D7F6-B498-43B3-948B-1728B52AA6E4}">
                  <adec:decorative xmlns:adec="http://schemas.microsoft.com/office/drawing/2017/decorative" val="1"/>
                </a:ext>
              </a:extLst>
            </p:cNvPr>
            <p:cNvSpPr/>
            <p:nvPr/>
          </p:nvSpPr>
          <p:spPr>
            <a:xfrm>
              <a:off x="6080760" y="1397752"/>
              <a:ext cx="2560320" cy="27432"/>
            </a:xfrm>
            <a:prstGeom prst="rect">
              <a:avLst/>
            </a:prstGeom>
            <a:solidFill>
              <a:srgbClr val="C8992A"/>
            </a:solidFill>
            <a:ln w="12700">
              <a:solidFill>
                <a:srgbClr val="C8992A"/>
              </a:solidFill>
              <a:prstDash val="solid"/>
            </a:ln>
          </p:spPr>
          <p:txBody>
            <a:bodyPr/>
            <a:lstStyle/>
            <a:p>
              <a:endParaRPr lang="en-US"/>
            </a:p>
          </p:txBody>
        </p:sp>
      </p:grpSp>
      <p:sp>
        <p:nvSpPr>
          <p:cNvPr id="3" name="Title 2">
            <a:extLst>
              <a:ext uri="{FF2B5EF4-FFF2-40B4-BE49-F238E27FC236}">
                <a16:creationId xmlns:a16="http://schemas.microsoft.com/office/drawing/2014/main" id="{137D99FC-E62E-3FA1-0ED3-1F815958D53B}"/>
              </a:ext>
            </a:extLst>
          </p:cNvPr>
          <p:cNvSpPr>
            <a:spLocks noGrp="1"/>
          </p:cNvSpPr>
          <p:nvPr>
            <p:ph type="title"/>
          </p:nvPr>
        </p:nvSpPr>
        <p:spPr/>
        <p:txBody>
          <a:bodyPr/>
          <a:lstStyle/>
          <a:p>
            <a:r>
              <a:rPr lang="en-US" dirty="0"/>
              <a:t>Submission Process via RSAMIS</a:t>
            </a:r>
          </a:p>
        </p:txBody>
      </p:sp>
      <p:sp>
        <p:nvSpPr>
          <p:cNvPr id="12" name="Text 10"/>
          <p:cNvSpPr/>
          <p:nvPr/>
        </p:nvSpPr>
        <p:spPr>
          <a:xfrm>
            <a:off x="365760" y="933486"/>
            <a:ext cx="384048" cy="868946"/>
          </a:xfrm>
          <a:prstGeom prst="rect">
            <a:avLst/>
          </a:prstGeom>
          <a:solidFill>
            <a:srgbClr val="1B3A6B"/>
          </a:solidFill>
          <a:ln/>
        </p:spPr>
        <p:txBody>
          <a:bodyPr wrap="square" rtlCol="0" anchor="ctr"/>
          <a:lstStyle/>
          <a:p>
            <a:pPr marL="0" indent="0" algn="ctr">
              <a:buNone/>
            </a:pPr>
            <a:r>
              <a:rPr lang="en-US" sz="1400" b="1" dirty="0">
                <a:solidFill>
                  <a:srgbClr val="C8992A"/>
                </a:solidFill>
              </a:rPr>
              <a:t>1</a:t>
            </a:r>
            <a:endParaRPr lang="en-US" sz="1400" dirty="0"/>
          </a:p>
        </p:txBody>
      </p:sp>
      <p:sp>
        <p:nvSpPr>
          <p:cNvPr id="13" name="Text 11"/>
          <p:cNvSpPr/>
          <p:nvPr/>
        </p:nvSpPr>
        <p:spPr>
          <a:xfrm>
            <a:off x="841248" y="1014984"/>
            <a:ext cx="4663440" cy="219456"/>
          </a:xfrm>
          <a:prstGeom prst="rect">
            <a:avLst/>
          </a:prstGeom>
          <a:noFill/>
          <a:ln/>
        </p:spPr>
        <p:txBody>
          <a:bodyPr wrap="square" rtlCol="0" anchor="ctr"/>
          <a:lstStyle/>
          <a:p>
            <a:pPr marL="0" indent="0">
              <a:buNone/>
            </a:pPr>
            <a:r>
              <a:rPr lang="en-US" sz="1400" b="1">
                <a:solidFill>
                  <a:srgbClr val="1B3A6B"/>
                </a:solidFill>
              </a:rPr>
              <a:t>Obtain User Permissions to Submit SF-429</a:t>
            </a:r>
            <a:endParaRPr lang="en-US" sz="1400"/>
          </a:p>
        </p:txBody>
      </p:sp>
      <p:sp>
        <p:nvSpPr>
          <p:cNvPr id="14" name="Text 12"/>
          <p:cNvSpPr/>
          <p:nvPr/>
        </p:nvSpPr>
        <p:spPr>
          <a:xfrm>
            <a:off x="841248" y="1234440"/>
            <a:ext cx="4663440" cy="512064"/>
          </a:xfrm>
          <a:prstGeom prst="rect">
            <a:avLst/>
          </a:prstGeom>
          <a:noFill/>
          <a:ln/>
        </p:spPr>
        <p:txBody>
          <a:bodyPr wrap="square" rtlCol="0" anchor="ctr"/>
          <a:lstStyle/>
          <a:p>
            <a:pPr marL="0" indent="0">
              <a:buNone/>
            </a:pPr>
            <a:r>
              <a:rPr lang="en-US" sz="950" dirty="0">
                <a:solidFill>
                  <a:srgbClr val="2D3748"/>
                </a:solidFill>
              </a:rPr>
              <a:t>Users with RSA-17 permissions are automatically assigned SF-429 reporting permission.</a:t>
            </a:r>
            <a:endParaRPr lang="en-US" sz="950" dirty="0"/>
          </a:p>
          <a:p>
            <a:pPr marL="0" indent="0">
              <a:buNone/>
            </a:pPr>
            <a:r>
              <a:rPr lang="en-US" sz="950" dirty="0">
                <a:solidFill>
                  <a:srgbClr val="2D3748"/>
                </a:solidFill>
              </a:rPr>
              <a:t>If new user,  visit: rsa.ed.gov/form/new-user-registration</a:t>
            </a:r>
            <a:endParaRPr lang="en-US" sz="950" dirty="0"/>
          </a:p>
        </p:txBody>
      </p:sp>
      <p:sp>
        <p:nvSpPr>
          <p:cNvPr id="17" name="Text 15"/>
          <p:cNvSpPr/>
          <p:nvPr/>
        </p:nvSpPr>
        <p:spPr>
          <a:xfrm>
            <a:off x="365760" y="1874520"/>
            <a:ext cx="384048" cy="621792"/>
          </a:xfrm>
          <a:prstGeom prst="rect">
            <a:avLst/>
          </a:prstGeom>
          <a:solidFill>
            <a:srgbClr val="1B3A6B"/>
          </a:solidFill>
          <a:ln/>
        </p:spPr>
        <p:txBody>
          <a:bodyPr wrap="square" rtlCol="0" anchor="ctr"/>
          <a:lstStyle/>
          <a:p>
            <a:pPr marL="0" indent="0" algn="ctr">
              <a:buNone/>
            </a:pPr>
            <a:r>
              <a:rPr lang="en-US" sz="1400" b="1" dirty="0">
                <a:solidFill>
                  <a:srgbClr val="C8992A"/>
                </a:solidFill>
              </a:rPr>
              <a:t>2</a:t>
            </a:r>
            <a:endParaRPr lang="en-US" sz="1400" dirty="0"/>
          </a:p>
        </p:txBody>
      </p:sp>
      <p:sp>
        <p:nvSpPr>
          <p:cNvPr id="18" name="Text 16"/>
          <p:cNvSpPr/>
          <p:nvPr/>
        </p:nvSpPr>
        <p:spPr>
          <a:xfrm>
            <a:off x="841248" y="1929384"/>
            <a:ext cx="4663440" cy="219456"/>
          </a:xfrm>
          <a:prstGeom prst="rect">
            <a:avLst/>
          </a:prstGeom>
          <a:noFill/>
          <a:ln/>
        </p:spPr>
        <p:txBody>
          <a:bodyPr wrap="square" rtlCol="0" anchor="ctr"/>
          <a:lstStyle/>
          <a:p>
            <a:pPr marL="0" indent="0">
              <a:buNone/>
            </a:pPr>
            <a:r>
              <a:rPr lang="en-US" sz="1400" b="1">
                <a:solidFill>
                  <a:srgbClr val="1B3A6B"/>
                </a:solidFill>
              </a:rPr>
              <a:t>Upload SF-429 Forms</a:t>
            </a:r>
            <a:endParaRPr lang="en-US" sz="1400"/>
          </a:p>
        </p:txBody>
      </p:sp>
      <p:sp>
        <p:nvSpPr>
          <p:cNvPr id="19" name="Text 17"/>
          <p:cNvSpPr/>
          <p:nvPr/>
        </p:nvSpPr>
        <p:spPr>
          <a:xfrm>
            <a:off x="841248" y="2148840"/>
            <a:ext cx="4663440" cy="310896"/>
          </a:xfrm>
          <a:prstGeom prst="rect">
            <a:avLst/>
          </a:prstGeom>
          <a:noFill/>
          <a:ln/>
        </p:spPr>
        <p:txBody>
          <a:bodyPr wrap="square" rtlCol="0" anchor="ctr"/>
          <a:lstStyle/>
          <a:p>
            <a:pPr marL="0" indent="0">
              <a:buNone/>
            </a:pPr>
            <a:r>
              <a:rPr lang="en-US" sz="950" dirty="0">
                <a:solidFill>
                  <a:srgbClr val="2D3748"/>
                </a:solidFill>
              </a:rPr>
              <a:t>Submit Cover Page + Attachment A (or C) electronically through RSAMIS each FFY</a:t>
            </a:r>
            <a:endParaRPr lang="en-US" sz="950" dirty="0"/>
          </a:p>
        </p:txBody>
      </p:sp>
      <p:sp>
        <p:nvSpPr>
          <p:cNvPr id="22" name="Text 20"/>
          <p:cNvSpPr/>
          <p:nvPr/>
        </p:nvSpPr>
        <p:spPr>
          <a:xfrm>
            <a:off x="365760" y="2578608"/>
            <a:ext cx="384048" cy="621792"/>
          </a:xfrm>
          <a:prstGeom prst="rect">
            <a:avLst/>
          </a:prstGeom>
          <a:solidFill>
            <a:srgbClr val="1B3A6B"/>
          </a:solidFill>
          <a:ln/>
        </p:spPr>
        <p:txBody>
          <a:bodyPr wrap="square" rtlCol="0" anchor="ctr"/>
          <a:lstStyle/>
          <a:p>
            <a:pPr marL="0" indent="0" algn="ctr">
              <a:buNone/>
            </a:pPr>
            <a:r>
              <a:rPr lang="en-US" sz="1400" b="1" dirty="0">
                <a:solidFill>
                  <a:srgbClr val="C8992A"/>
                </a:solidFill>
              </a:rPr>
              <a:t>3</a:t>
            </a:r>
            <a:endParaRPr lang="en-US" sz="1400" dirty="0"/>
          </a:p>
        </p:txBody>
      </p:sp>
      <p:sp>
        <p:nvSpPr>
          <p:cNvPr id="23" name="Text 21"/>
          <p:cNvSpPr/>
          <p:nvPr/>
        </p:nvSpPr>
        <p:spPr>
          <a:xfrm>
            <a:off x="841248" y="2633472"/>
            <a:ext cx="4663440" cy="219456"/>
          </a:xfrm>
          <a:prstGeom prst="rect">
            <a:avLst/>
          </a:prstGeom>
          <a:noFill/>
          <a:ln/>
        </p:spPr>
        <p:txBody>
          <a:bodyPr wrap="square" rtlCol="0" anchor="ctr"/>
          <a:lstStyle/>
          <a:p>
            <a:pPr marL="0" indent="0">
              <a:buNone/>
            </a:pPr>
            <a:r>
              <a:rPr lang="en-US" sz="1400" b="1" dirty="0">
                <a:solidFill>
                  <a:srgbClr val="1B3A6B"/>
                </a:solidFill>
              </a:rPr>
              <a:t>Upload NFI Documentation</a:t>
            </a:r>
            <a:endParaRPr lang="en-US" sz="1400" dirty="0"/>
          </a:p>
        </p:txBody>
      </p:sp>
      <p:sp>
        <p:nvSpPr>
          <p:cNvPr id="24" name="Text 22"/>
          <p:cNvSpPr/>
          <p:nvPr/>
        </p:nvSpPr>
        <p:spPr>
          <a:xfrm>
            <a:off x="841248" y="2852928"/>
            <a:ext cx="4663440" cy="310896"/>
          </a:xfrm>
          <a:prstGeom prst="rect">
            <a:avLst/>
          </a:prstGeom>
          <a:noFill/>
          <a:ln/>
        </p:spPr>
        <p:txBody>
          <a:bodyPr wrap="square" rtlCol="0" anchor="ctr"/>
          <a:lstStyle/>
          <a:p>
            <a:pPr marL="0" indent="0">
              <a:buNone/>
            </a:pPr>
            <a:r>
              <a:rPr lang="en-US" sz="950">
                <a:solidFill>
                  <a:srgbClr val="2D3748"/>
                </a:solidFill>
              </a:rPr>
              <a:t>NFIs must also be uploaded through RSAMIS after local recording</a:t>
            </a:r>
            <a:endParaRPr lang="en-US" sz="950"/>
          </a:p>
        </p:txBody>
      </p:sp>
      <p:sp>
        <p:nvSpPr>
          <p:cNvPr id="27" name="Text 25"/>
          <p:cNvSpPr/>
          <p:nvPr/>
        </p:nvSpPr>
        <p:spPr>
          <a:xfrm>
            <a:off x="365760" y="3282696"/>
            <a:ext cx="384048" cy="621792"/>
          </a:xfrm>
          <a:prstGeom prst="rect">
            <a:avLst/>
          </a:prstGeom>
          <a:solidFill>
            <a:srgbClr val="1B3A6B"/>
          </a:solidFill>
          <a:ln/>
        </p:spPr>
        <p:txBody>
          <a:bodyPr wrap="square" rtlCol="0" anchor="ctr"/>
          <a:lstStyle/>
          <a:p>
            <a:pPr marL="0" indent="0" algn="ctr">
              <a:buNone/>
            </a:pPr>
            <a:r>
              <a:rPr lang="en-US" sz="1400" b="1" dirty="0">
                <a:solidFill>
                  <a:srgbClr val="C8992A"/>
                </a:solidFill>
              </a:rPr>
              <a:t>4</a:t>
            </a:r>
            <a:endParaRPr lang="en-US" sz="1400" dirty="0"/>
          </a:p>
        </p:txBody>
      </p:sp>
      <p:sp>
        <p:nvSpPr>
          <p:cNvPr id="28" name="Text 26"/>
          <p:cNvSpPr/>
          <p:nvPr/>
        </p:nvSpPr>
        <p:spPr>
          <a:xfrm>
            <a:off x="841248" y="3337560"/>
            <a:ext cx="4663440" cy="219456"/>
          </a:xfrm>
          <a:prstGeom prst="rect">
            <a:avLst/>
          </a:prstGeom>
          <a:noFill/>
          <a:ln/>
        </p:spPr>
        <p:txBody>
          <a:bodyPr wrap="square" rtlCol="0" anchor="ctr"/>
          <a:lstStyle/>
          <a:p>
            <a:pPr marL="0" indent="0">
              <a:buNone/>
            </a:pPr>
            <a:r>
              <a:rPr lang="en-US" sz="1400" b="1">
                <a:solidFill>
                  <a:srgbClr val="1B3A6B"/>
                </a:solidFill>
              </a:rPr>
              <a:t>Maintain Hard Copies</a:t>
            </a:r>
            <a:endParaRPr lang="en-US" sz="1400"/>
          </a:p>
        </p:txBody>
      </p:sp>
      <p:sp>
        <p:nvSpPr>
          <p:cNvPr id="29" name="Text 27"/>
          <p:cNvSpPr/>
          <p:nvPr/>
        </p:nvSpPr>
        <p:spPr>
          <a:xfrm>
            <a:off x="841248" y="3557016"/>
            <a:ext cx="4663440" cy="310896"/>
          </a:xfrm>
          <a:prstGeom prst="rect">
            <a:avLst/>
          </a:prstGeom>
          <a:noFill/>
          <a:ln/>
        </p:spPr>
        <p:txBody>
          <a:bodyPr wrap="square" rtlCol="0" anchor="ctr"/>
          <a:lstStyle/>
          <a:p>
            <a:pPr marL="0" indent="0">
              <a:buNone/>
            </a:pPr>
            <a:r>
              <a:rPr lang="en-US" sz="950">
                <a:solidFill>
                  <a:srgbClr val="2D3748"/>
                </a:solidFill>
              </a:rPr>
              <a:t>Keep a signed hard copy of each report on file for verification purposes</a:t>
            </a:r>
            <a:endParaRPr lang="en-US" sz="950"/>
          </a:p>
        </p:txBody>
      </p:sp>
      <p:sp>
        <p:nvSpPr>
          <p:cNvPr id="32" name="Text 30"/>
          <p:cNvSpPr/>
          <p:nvPr/>
        </p:nvSpPr>
        <p:spPr>
          <a:xfrm>
            <a:off x="365760" y="3986784"/>
            <a:ext cx="384048" cy="621792"/>
          </a:xfrm>
          <a:prstGeom prst="rect">
            <a:avLst/>
          </a:prstGeom>
          <a:solidFill>
            <a:srgbClr val="1B3A6B"/>
          </a:solidFill>
          <a:ln/>
        </p:spPr>
        <p:txBody>
          <a:bodyPr wrap="square" rtlCol="0" anchor="ctr"/>
          <a:lstStyle/>
          <a:p>
            <a:pPr marL="0" indent="0" algn="ctr">
              <a:buNone/>
            </a:pPr>
            <a:r>
              <a:rPr lang="en-US" sz="1400" b="1" dirty="0">
                <a:solidFill>
                  <a:srgbClr val="C8992A"/>
                </a:solidFill>
              </a:rPr>
              <a:t>5</a:t>
            </a:r>
            <a:endParaRPr lang="en-US" sz="1400" dirty="0"/>
          </a:p>
        </p:txBody>
      </p:sp>
      <p:sp>
        <p:nvSpPr>
          <p:cNvPr id="33" name="Text 31"/>
          <p:cNvSpPr/>
          <p:nvPr/>
        </p:nvSpPr>
        <p:spPr>
          <a:xfrm>
            <a:off x="841248" y="4041648"/>
            <a:ext cx="4663440" cy="219456"/>
          </a:xfrm>
          <a:prstGeom prst="rect">
            <a:avLst/>
          </a:prstGeom>
          <a:noFill/>
          <a:ln/>
        </p:spPr>
        <p:txBody>
          <a:bodyPr wrap="square" rtlCol="0" anchor="ctr"/>
          <a:lstStyle/>
          <a:p>
            <a:pPr marL="0" indent="0">
              <a:buNone/>
            </a:pPr>
            <a:r>
              <a:rPr lang="en-US" sz="1400" b="1" dirty="0">
                <a:solidFill>
                  <a:srgbClr val="1B3A6B"/>
                </a:solidFill>
              </a:rPr>
              <a:t>Meet Deadlines</a:t>
            </a:r>
            <a:endParaRPr lang="en-US" sz="1400" dirty="0"/>
          </a:p>
        </p:txBody>
      </p:sp>
      <p:sp>
        <p:nvSpPr>
          <p:cNvPr id="34" name="Text 32"/>
          <p:cNvSpPr/>
          <p:nvPr/>
        </p:nvSpPr>
        <p:spPr>
          <a:xfrm>
            <a:off x="841248" y="4261104"/>
            <a:ext cx="4663440" cy="310896"/>
          </a:xfrm>
          <a:prstGeom prst="rect">
            <a:avLst/>
          </a:prstGeom>
          <a:noFill/>
          <a:ln/>
        </p:spPr>
        <p:txBody>
          <a:bodyPr wrap="square" rtlCol="0" anchor="ctr"/>
          <a:lstStyle/>
          <a:p>
            <a:pPr marL="0" indent="0">
              <a:buNone/>
            </a:pPr>
            <a:r>
              <a:rPr lang="en-US" sz="950" dirty="0">
                <a:solidFill>
                  <a:srgbClr val="2D3748"/>
                </a:solidFill>
              </a:rPr>
              <a:t>January 28 annually (after FFY 2025). One-time extension: June 29, 2026 for SF-429; </a:t>
            </a:r>
            <a:br>
              <a:rPr lang="en-US" sz="950" dirty="0">
                <a:solidFill>
                  <a:srgbClr val="2D3748"/>
                </a:solidFill>
              </a:rPr>
            </a:br>
            <a:r>
              <a:rPr lang="en-US" sz="950" dirty="0">
                <a:solidFill>
                  <a:srgbClr val="2D3748"/>
                </a:solidFill>
              </a:rPr>
              <a:t>July 31, 2026 for NFI reporting</a:t>
            </a:r>
            <a:endParaRPr lang="en-US" sz="950" dirty="0"/>
          </a:p>
        </p:txBody>
      </p:sp>
      <p:sp>
        <p:nvSpPr>
          <p:cNvPr id="36" name="Text 34"/>
          <p:cNvSpPr/>
          <p:nvPr/>
        </p:nvSpPr>
        <p:spPr>
          <a:xfrm>
            <a:off x="6035040" y="1051560"/>
            <a:ext cx="2651760" cy="347472"/>
          </a:xfrm>
          <a:prstGeom prst="rect">
            <a:avLst/>
          </a:prstGeom>
          <a:noFill/>
          <a:ln/>
        </p:spPr>
        <p:txBody>
          <a:bodyPr wrap="square" rtlCol="0" anchor="ctr"/>
          <a:lstStyle/>
          <a:p>
            <a:pPr marL="0" indent="0">
              <a:buNone/>
            </a:pPr>
            <a:r>
              <a:rPr lang="en-US" sz="1300" b="1">
                <a:solidFill>
                  <a:srgbClr val="C8992A"/>
                </a:solidFill>
              </a:rPr>
              <a:t>Key Contacts and References</a:t>
            </a:r>
            <a:endParaRPr lang="en-US" sz="1300"/>
          </a:p>
        </p:txBody>
      </p:sp>
      <p:sp>
        <p:nvSpPr>
          <p:cNvPr id="38" name="Text 36"/>
          <p:cNvSpPr/>
          <p:nvPr/>
        </p:nvSpPr>
        <p:spPr>
          <a:xfrm>
            <a:off x="6035040" y="1538812"/>
            <a:ext cx="2651760" cy="990312"/>
          </a:xfrm>
          <a:prstGeom prst="rect">
            <a:avLst/>
          </a:prstGeom>
          <a:noFill/>
          <a:ln/>
        </p:spPr>
        <p:txBody>
          <a:bodyPr wrap="square" rtlCol="0" anchor="t" anchorCtr="0"/>
          <a:lstStyle/>
          <a:p>
            <a:pPr marL="0" indent="0">
              <a:buNone/>
            </a:pPr>
            <a:r>
              <a:rPr lang="en-US" sz="1050" b="1" dirty="0">
                <a:solidFill>
                  <a:srgbClr val="C8992A"/>
                </a:solidFill>
              </a:rPr>
              <a:t>RSA Financial</a:t>
            </a:r>
            <a:endParaRPr lang="en-US" sz="1050" dirty="0"/>
          </a:p>
          <a:p>
            <a:pPr marL="0" indent="0">
              <a:buNone/>
            </a:pPr>
            <a:r>
              <a:rPr lang="en-US" sz="1050" b="1" dirty="0">
                <a:solidFill>
                  <a:srgbClr val="C8992A"/>
                </a:solidFill>
              </a:rPr>
              <a:t>Management Specialist</a:t>
            </a:r>
          </a:p>
          <a:p>
            <a:pPr>
              <a:spcBef>
                <a:spcPts val="600"/>
              </a:spcBef>
            </a:pPr>
            <a:r>
              <a:rPr lang="en-US" sz="950" dirty="0">
                <a:solidFill>
                  <a:srgbClr val="CADCFC"/>
                </a:solidFill>
              </a:rPr>
              <a:t>Your primary contact for SF-429 questions and disposition guidance</a:t>
            </a:r>
            <a:endParaRPr lang="en-US" sz="950" dirty="0"/>
          </a:p>
          <a:p>
            <a:r>
              <a:rPr lang="en-US" sz="950" dirty="0">
                <a:solidFill>
                  <a:srgbClr val="CADCFC"/>
                </a:solidFill>
              </a:rPr>
              <a:t>rsa.ed.gov/fiscal/about-fiscal-unit</a:t>
            </a:r>
            <a:endParaRPr lang="en-US" sz="950" dirty="0"/>
          </a:p>
        </p:txBody>
      </p:sp>
      <p:sp>
        <p:nvSpPr>
          <p:cNvPr id="40" name="Text 38"/>
          <p:cNvSpPr/>
          <p:nvPr/>
        </p:nvSpPr>
        <p:spPr>
          <a:xfrm>
            <a:off x="6035040" y="2505698"/>
            <a:ext cx="2651760" cy="902606"/>
          </a:xfrm>
          <a:prstGeom prst="rect">
            <a:avLst/>
          </a:prstGeom>
          <a:noFill/>
          <a:ln/>
        </p:spPr>
        <p:txBody>
          <a:bodyPr wrap="square" rtlCol="0" anchor="t" anchorCtr="0"/>
          <a:lstStyle/>
          <a:p>
            <a:pPr marL="0" indent="0">
              <a:spcBef>
                <a:spcPts val="600"/>
              </a:spcBef>
              <a:buNone/>
            </a:pPr>
            <a:r>
              <a:rPr lang="en-US" sz="1050" b="1" dirty="0">
                <a:solidFill>
                  <a:srgbClr val="C8992A"/>
                </a:solidFill>
              </a:rPr>
              <a:t>RSAMIS Support</a:t>
            </a:r>
          </a:p>
          <a:p>
            <a:pPr>
              <a:spcBef>
                <a:spcPts val="600"/>
              </a:spcBef>
            </a:pPr>
            <a:r>
              <a:rPr lang="en-US" sz="1050" dirty="0">
                <a:solidFill>
                  <a:srgbClr val="CADCFC"/>
                </a:solidFill>
              </a:rPr>
              <a:t>Account setup and technical submission questions</a:t>
            </a:r>
            <a:br>
              <a:rPr lang="en-US" sz="1050" dirty="0">
                <a:solidFill>
                  <a:srgbClr val="CADCFC"/>
                </a:solidFill>
              </a:rPr>
            </a:br>
            <a:r>
              <a:rPr lang="en-US" sz="1050" dirty="0">
                <a:solidFill>
                  <a:srgbClr val="CADCFC"/>
                </a:solidFill>
              </a:rPr>
              <a:t>rsa.ed.gov/help/technical-support</a:t>
            </a:r>
            <a:endParaRPr lang="en-US" sz="1050" dirty="0"/>
          </a:p>
          <a:p>
            <a:pPr marL="0" indent="0">
              <a:spcBef>
                <a:spcPts val="600"/>
              </a:spcBef>
              <a:buNone/>
            </a:pPr>
            <a:endParaRPr lang="en-US" sz="1050" dirty="0"/>
          </a:p>
        </p:txBody>
      </p:sp>
      <p:sp>
        <p:nvSpPr>
          <p:cNvPr id="42" name="Text 40"/>
          <p:cNvSpPr/>
          <p:nvPr/>
        </p:nvSpPr>
        <p:spPr>
          <a:xfrm>
            <a:off x="6035040" y="3384878"/>
            <a:ext cx="2651760" cy="1053771"/>
          </a:xfrm>
          <a:prstGeom prst="rect">
            <a:avLst/>
          </a:prstGeom>
          <a:noFill/>
          <a:ln/>
        </p:spPr>
        <p:txBody>
          <a:bodyPr wrap="square" rtlCol="0" anchor="t" anchorCtr="0"/>
          <a:lstStyle/>
          <a:p>
            <a:pPr marL="0" indent="0">
              <a:spcBef>
                <a:spcPts val="600"/>
              </a:spcBef>
              <a:buNone/>
            </a:pPr>
            <a:r>
              <a:rPr lang="en-US" sz="1050" b="1" dirty="0">
                <a:solidFill>
                  <a:srgbClr val="C8992A"/>
                </a:solidFill>
              </a:rPr>
              <a:t>DCL-24-05</a:t>
            </a:r>
          </a:p>
          <a:p>
            <a:pPr>
              <a:spcBef>
                <a:spcPts val="600"/>
              </a:spcBef>
            </a:pPr>
            <a:r>
              <a:rPr lang="en-US" sz="950" dirty="0">
                <a:solidFill>
                  <a:srgbClr val="CADCFC"/>
                </a:solidFill>
              </a:rPr>
              <a:t>Prior approval process for capital assets (SF-429B not required)</a:t>
            </a:r>
          </a:p>
          <a:p>
            <a:pPr>
              <a:spcBef>
                <a:spcPts val="600"/>
              </a:spcBef>
            </a:pPr>
            <a:r>
              <a:rPr lang="en-US" sz="950" dirty="0">
                <a:solidFill>
                  <a:srgbClr val="CADCFC"/>
                </a:solidFill>
              </a:rPr>
              <a:t>https://rsa.ed.gov/sites/default/files/subregulatory/DCL-24-05.pdf</a:t>
            </a:r>
          </a:p>
          <a:p>
            <a:pPr marL="0" indent="0">
              <a:buNone/>
            </a:pPr>
            <a:endParaRPr lang="en-US" sz="1050" dirty="0"/>
          </a:p>
        </p:txBody>
      </p:sp>
      <p:sp>
        <p:nvSpPr>
          <p:cNvPr id="2" name="Content Placeholder 1">
            <a:extLst>
              <a:ext uri="{FF2B5EF4-FFF2-40B4-BE49-F238E27FC236}">
                <a16:creationId xmlns:a16="http://schemas.microsoft.com/office/drawing/2014/main" id="{D6F947CB-730D-DE44-73C8-185ABEE1A4E4}"/>
              </a:ext>
            </a:extLst>
          </p:cNvPr>
          <p:cNvSpPr>
            <a:spLocks noGrp="1"/>
          </p:cNvSpPr>
          <p:nvPr>
            <p:ph sz="quarter" idx="10"/>
          </p:nvPr>
        </p:nvSpPr>
        <p:spPr/>
        <p:txBody>
          <a:bodyPr/>
          <a:lstStyle/>
          <a:p>
            <a:pPr>
              <a:buFont typeface="+mj-lt"/>
              <a:buAutoNum type="arabicPeriod"/>
            </a:pPr>
            <a:r>
              <a:rPr lang="en-US" sz="800" dirty="0"/>
              <a:t>Obtain User Permissions to Submit SF-429</a:t>
            </a:r>
            <a:br>
              <a:rPr lang="en-US" sz="800" dirty="0"/>
            </a:br>
            <a:r>
              <a:rPr lang="en-US" sz="800" dirty="0"/>
              <a:t>Users with RSA-17 permissions are automatically assigned SF-429 reporting permission. If new user,  visit: rsa.ed.gov/form/new-user-registration</a:t>
            </a:r>
          </a:p>
          <a:p>
            <a:pPr>
              <a:buFont typeface="+mj-lt"/>
              <a:buAutoNum type="arabicPeriod" startAt="2"/>
            </a:pPr>
            <a:r>
              <a:rPr lang="en-US" sz="800" dirty="0"/>
              <a:t>Upload SF-429 forms</a:t>
            </a:r>
            <a:br>
              <a:rPr lang="en-US" sz="800" dirty="0"/>
            </a:br>
            <a:r>
              <a:rPr lang="en-US" sz="800" dirty="0"/>
              <a:t>Submit Cover Page + Attachment A (or C) electronically through RSAMIS each FFY</a:t>
            </a:r>
          </a:p>
          <a:p>
            <a:pPr>
              <a:buFont typeface="+mj-lt"/>
              <a:buAutoNum type="arabicPeriod" startAt="2"/>
            </a:pPr>
            <a:r>
              <a:rPr lang="en-US" sz="800" dirty="0"/>
              <a:t>Upload NFI documentation</a:t>
            </a:r>
            <a:br>
              <a:rPr lang="en-US" sz="800" dirty="0"/>
            </a:br>
            <a:r>
              <a:rPr lang="en-US" sz="800" dirty="0"/>
              <a:t>NFIs must also be uploaded through RSAMIS after local recording.</a:t>
            </a:r>
          </a:p>
          <a:p>
            <a:pPr>
              <a:buFont typeface="+mj-lt"/>
              <a:buAutoNum type="arabicPeriod" startAt="2"/>
            </a:pPr>
            <a:r>
              <a:rPr lang="en-US" sz="800" dirty="0"/>
              <a:t>Maintain hard copies</a:t>
            </a:r>
            <a:br>
              <a:rPr lang="en-US" sz="800" dirty="0"/>
            </a:br>
            <a:r>
              <a:rPr lang="en-US" sz="800" dirty="0"/>
              <a:t>Keep a signed hard copy of each report on file for verification purposes.</a:t>
            </a:r>
          </a:p>
          <a:p>
            <a:pPr>
              <a:buFont typeface="+mj-lt"/>
              <a:buAutoNum type="arabicPeriod" startAt="2"/>
            </a:pPr>
            <a:r>
              <a:rPr lang="en-US" sz="800" dirty="0"/>
              <a:t>Meet deadlines</a:t>
            </a:r>
            <a:br>
              <a:rPr lang="en-US" sz="800" dirty="0"/>
            </a:br>
            <a:r>
              <a:rPr lang="en-US" sz="800" dirty="0"/>
              <a:t>January 28 annually (after FFY 2025). One-time extension: June 29, 2026 for SF-429; </a:t>
            </a:r>
            <a:br>
              <a:rPr lang="en-US" sz="800" dirty="0"/>
            </a:br>
            <a:r>
              <a:rPr lang="en-US" sz="800" dirty="0"/>
              <a:t>July 31, 2026 for NFI reporting</a:t>
            </a:r>
            <a:endParaRPr lang="en-US" sz="1000" dirty="0"/>
          </a:p>
          <a:p>
            <a:pPr marL="0" indent="0">
              <a:buNone/>
            </a:pPr>
            <a:r>
              <a:rPr lang="en-US" sz="800" b="1" dirty="0"/>
              <a:t>Key Contacts and References</a:t>
            </a:r>
          </a:p>
          <a:p>
            <a:r>
              <a:rPr lang="en-US" sz="800" dirty="0"/>
              <a:t>RSA Financial Management Specialist</a:t>
            </a:r>
          </a:p>
          <a:p>
            <a:pPr lvl="1"/>
            <a:r>
              <a:rPr lang="en-US" sz="400" dirty="0"/>
              <a:t>Your primary contact for SF-429 questions and disposition guidance</a:t>
            </a:r>
          </a:p>
          <a:p>
            <a:pPr lvl="1"/>
            <a:r>
              <a:rPr lang="en-US" sz="400" dirty="0"/>
              <a:t>rsa.ed.gov/fiscal/about-fiscal-unit</a:t>
            </a:r>
          </a:p>
          <a:p>
            <a:r>
              <a:rPr lang="en-US" sz="800" dirty="0"/>
              <a:t>RSAMIS Support</a:t>
            </a:r>
          </a:p>
          <a:p>
            <a:pPr lvl="1"/>
            <a:r>
              <a:rPr lang="en-US" sz="400" dirty="0"/>
              <a:t>Account setup and technical submission questions</a:t>
            </a:r>
          </a:p>
          <a:p>
            <a:pPr lvl="1"/>
            <a:r>
              <a:rPr lang="en-US" sz="400" dirty="0"/>
              <a:t>rsa.ed.gov/help/technical-support</a:t>
            </a:r>
          </a:p>
          <a:p>
            <a:r>
              <a:rPr lang="en-US" sz="800" dirty="0"/>
              <a:t>DCL-24-05</a:t>
            </a:r>
          </a:p>
          <a:p>
            <a:pPr lvl="1"/>
            <a:r>
              <a:rPr lang="en-US" sz="400" dirty="0"/>
              <a:t>Prior approval process for capital assets (SF-429B not required)</a:t>
            </a:r>
          </a:p>
          <a:p>
            <a:pPr lvl="1"/>
            <a:r>
              <a:rPr lang="en-US" sz="400" dirty="0"/>
              <a:t>https://rsa.ed.gov/sites/default/files/subregulatory/DCL-24-05.pdf</a:t>
            </a: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12">
    <p:bg>
      <p:bgPr>
        <a:solidFill>
          <a:srgbClr val="F5F7FA"/>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6B6C2758-A1F0-10A0-EC3F-01C0B51F86C6}"/>
              </a:ext>
              <a:ext uri="{C183D7F6-B498-43B3-948B-1728B52AA6E4}">
                <adec:decorative xmlns:adec="http://schemas.microsoft.com/office/drawing/2017/decorative" val="1"/>
              </a:ext>
            </a:extLst>
          </p:cNvPr>
          <p:cNvGrpSpPr/>
          <p:nvPr/>
        </p:nvGrpSpPr>
        <p:grpSpPr>
          <a:xfrm>
            <a:off x="365760" y="960120"/>
            <a:ext cx="8595360" cy="3840480"/>
            <a:chOff x="365760" y="960120"/>
            <a:chExt cx="8595360" cy="3840480"/>
          </a:xfrm>
        </p:grpSpPr>
        <p:sp>
          <p:nvSpPr>
            <p:cNvPr id="10" name="Shape 8">
              <a:extLst>
                <a:ext uri="{C183D7F6-B498-43B3-948B-1728B52AA6E4}">
                  <adec:decorative xmlns:adec="http://schemas.microsoft.com/office/drawing/2017/decorative" val="1"/>
                </a:ext>
              </a:extLst>
            </p:cNvPr>
            <p:cNvSpPr/>
            <p:nvPr/>
          </p:nvSpPr>
          <p:spPr>
            <a:xfrm>
              <a:off x="365760" y="960120"/>
              <a:ext cx="4160520" cy="1188720"/>
            </a:xfrm>
            <a:prstGeom prst="rect">
              <a:avLst/>
            </a:prstGeom>
            <a:solidFill>
              <a:srgbClr val="FFFFFF"/>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sp>
          <p:nvSpPr>
            <p:cNvPr id="11" name="Shape 9">
              <a:extLst>
                <a:ext uri="{C183D7F6-B498-43B3-948B-1728B52AA6E4}">
                  <adec:decorative xmlns:adec="http://schemas.microsoft.com/office/drawing/2017/decorative" val="1"/>
                </a:ext>
              </a:extLst>
            </p:cNvPr>
            <p:cNvSpPr/>
            <p:nvPr/>
          </p:nvSpPr>
          <p:spPr>
            <a:xfrm>
              <a:off x="365760" y="960120"/>
              <a:ext cx="4160520" cy="347472"/>
            </a:xfrm>
            <a:prstGeom prst="rect">
              <a:avLst/>
            </a:prstGeom>
            <a:solidFill>
              <a:srgbClr val="64748B"/>
            </a:solidFill>
            <a:ln w="12700">
              <a:solidFill>
                <a:srgbClr val="64748B"/>
              </a:solidFill>
              <a:prstDash val="solid"/>
            </a:ln>
          </p:spPr>
          <p:txBody>
            <a:bodyPr/>
            <a:lstStyle/>
            <a:p>
              <a:endParaRPr lang="en-US"/>
            </a:p>
          </p:txBody>
        </p:sp>
        <p:sp>
          <p:nvSpPr>
            <p:cNvPr id="15" name="Shape 13">
              <a:extLst>
                <a:ext uri="{C183D7F6-B498-43B3-948B-1728B52AA6E4}">
                  <adec:decorative xmlns:adec="http://schemas.microsoft.com/office/drawing/2017/decorative" val="1"/>
                </a:ext>
              </a:extLst>
            </p:cNvPr>
            <p:cNvSpPr/>
            <p:nvPr/>
          </p:nvSpPr>
          <p:spPr>
            <a:xfrm>
              <a:off x="365760" y="2286000"/>
              <a:ext cx="4160520" cy="1188720"/>
            </a:xfrm>
            <a:prstGeom prst="rect">
              <a:avLst/>
            </a:prstGeom>
            <a:solidFill>
              <a:srgbClr val="FFFFFF"/>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sp>
          <p:nvSpPr>
            <p:cNvPr id="16" name="Shape 14">
              <a:extLst>
                <a:ext uri="{C183D7F6-B498-43B3-948B-1728B52AA6E4}">
                  <adec:decorative xmlns:adec="http://schemas.microsoft.com/office/drawing/2017/decorative" val="1"/>
                </a:ext>
              </a:extLst>
            </p:cNvPr>
            <p:cNvSpPr/>
            <p:nvPr/>
          </p:nvSpPr>
          <p:spPr>
            <a:xfrm>
              <a:off x="365760" y="2286000"/>
              <a:ext cx="4160520" cy="347472"/>
            </a:xfrm>
            <a:prstGeom prst="rect">
              <a:avLst/>
            </a:prstGeom>
            <a:solidFill>
              <a:srgbClr val="C8992A"/>
            </a:solidFill>
            <a:ln w="12700">
              <a:solidFill>
                <a:srgbClr val="C8992A"/>
              </a:solidFill>
              <a:prstDash val="solid"/>
            </a:ln>
          </p:spPr>
          <p:txBody>
            <a:bodyPr/>
            <a:lstStyle/>
            <a:p>
              <a:endParaRPr lang="en-US"/>
            </a:p>
          </p:txBody>
        </p:sp>
        <p:sp>
          <p:nvSpPr>
            <p:cNvPr id="20" name="Shape 18">
              <a:extLst>
                <a:ext uri="{C183D7F6-B498-43B3-948B-1728B52AA6E4}">
                  <adec:decorative xmlns:adec="http://schemas.microsoft.com/office/drawing/2017/decorative" val="1"/>
                </a:ext>
              </a:extLst>
            </p:cNvPr>
            <p:cNvSpPr/>
            <p:nvPr/>
          </p:nvSpPr>
          <p:spPr>
            <a:xfrm>
              <a:off x="365760" y="3611880"/>
              <a:ext cx="4160520" cy="1188720"/>
            </a:xfrm>
            <a:prstGeom prst="rect">
              <a:avLst/>
            </a:prstGeom>
            <a:solidFill>
              <a:srgbClr val="FFFFFF"/>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sp>
          <p:nvSpPr>
            <p:cNvPr id="21" name="Shape 19">
              <a:extLst>
                <a:ext uri="{C183D7F6-B498-43B3-948B-1728B52AA6E4}">
                  <adec:decorative xmlns:adec="http://schemas.microsoft.com/office/drawing/2017/decorative" val="1"/>
                </a:ext>
              </a:extLst>
            </p:cNvPr>
            <p:cNvSpPr/>
            <p:nvPr/>
          </p:nvSpPr>
          <p:spPr>
            <a:xfrm>
              <a:off x="365760" y="3611880"/>
              <a:ext cx="4160520" cy="347472"/>
            </a:xfrm>
            <a:prstGeom prst="rect">
              <a:avLst/>
            </a:prstGeom>
            <a:solidFill>
              <a:srgbClr val="C8992A"/>
            </a:solidFill>
            <a:ln w="12700">
              <a:solidFill>
                <a:srgbClr val="C8992A"/>
              </a:solidFill>
              <a:prstDash val="solid"/>
            </a:ln>
          </p:spPr>
          <p:txBody>
            <a:bodyPr/>
            <a:lstStyle/>
            <a:p>
              <a:endParaRPr lang="en-US"/>
            </a:p>
          </p:txBody>
        </p:sp>
        <p:sp>
          <p:nvSpPr>
            <p:cNvPr id="25" name="Shape 23">
              <a:extLst>
                <a:ext uri="{C183D7F6-B498-43B3-948B-1728B52AA6E4}">
                  <adec:decorative xmlns:adec="http://schemas.microsoft.com/office/drawing/2017/decorative" val="1"/>
                </a:ext>
              </a:extLst>
            </p:cNvPr>
            <p:cNvSpPr/>
            <p:nvPr/>
          </p:nvSpPr>
          <p:spPr>
            <a:xfrm>
              <a:off x="4800600" y="960120"/>
              <a:ext cx="4160520" cy="1188720"/>
            </a:xfrm>
            <a:prstGeom prst="rect">
              <a:avLst/>
            </a:prstGeom>
            <a:solidFill>
              <a:srgbClr val="FFFFFF"/>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sp>
          <p:nvSpPr>
            <p:cNvPr id="26" name="Shape 24">
              <a:extLst>
                <a:ext uri="{C183D7F6-B498-43B3-948B-1728B52AA6E4}">
                  <adec:decorative xmlns:adec="http://schemas.microsoft.com/office/drawing/2017/decorative" val="1"/>
                </a:ext>
              </a:extLst>
            </p:cNvPr>
            <p:cNvSpPr/>
            <p:nvPr/>
          </p:nvSpPr>
          <p:spPr>
            <a:xfrm>
              <a:off x="4800600" y="960120"/>
              <a:ext cx="4160520" cy="347472"/>
            </a:xfrm>
            <a:prstGeom prst="rect">
              <a:avLst/>
            </a:prstGeom>
            <a:solidFill>
              <a:srgbClr val="C53030"/>
            </a:solidFill>
            <a:ln w="12700">
              <a:solidFill>
                <a:srgbClr val="C53030"/>
              </a:solidFill>
              <a:prstDash val="solid"/>
            </a:ln>
          </p:spPr>
          <p:txBody>
            <a:bodyPr/>
            <a:lstStyle/>
            <a:p>
              <a:endParaRPr lang="en-US"/>
            </a:p>
          </p:txBody>
        </p:sp>
        <p:sp>
          <p:nvSpPr>
            <p:cNvPr id="30" name="Shape 28">
              <a:extLst>
                <a:ext uri="{C183D7F6-B498-43B3-948B-1728B52AA6E4}">
                  <adec:decorative xmlns:adec="http://schemas.microsoft.com/office/drawing/2017/decorative" val="1"/>
                </a:ext>
              </a:extLst>
            </p:cNvPr>
            <p:cNvSpPr/>
            <p:nvPr/>
          </p:nvSpPr>
          <p:spPr>
            <a:xfrm>
              <a:off x="4800600" y="2286000"/>
              <a:ext cx="4160520" cy="1188720"/>
            </a:xfrm>
            <a:prstGeom prst="rect">
              <a:avLst/>
            </a:prstGeom>
            <a:solidFill>
              <a:srgbClr val="FFFFFF"/>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sp>
          <p:nvSpPr>
            <p:cNvPr id="31" name="Shape 29">
              <a:extLst>
                <a:ext uri="{C183D7F6-B498-43B3-948B-1728B52AA6E4}">
                  <adec:decorative xmlns:adec="http://schemas.microsoft.com/office/drawing/2017/decorative" val="1"/>
                </a:ext>
              </a:extLst>
            </p:cNvPr>
            <p:cNvSpPr/>
            <p:nvPr/>
          </p:nvSpPr>
          <p:spPr>
            <a:xfrm>
              <a:off x="4800600" y="2286000"/>
              <a:ext cx="4160520" cy="347472"/>
            </a:xfrm>
            <a:prstGeom prst="rect">
              <a:avLst/>
            </a:prstGeom>
            <a:solidFill>
              <a:srgbClr val="1B3A6B"/>
            </a:solidFill>
            <a:ln w="12700">
              <a:solidFill>
                <a:srgbClr val="1B3A6B"/>
              </a:solidFill>
              <a:prstDash val="solid"/>
            </a:ln>
          </p:spPr>
          <p:txBody>
            <a:bodyPr/>
            <a:lstStyle/>
            <a:p>
              <a:endParaRPr lang="en-US"/>
            </a:p>
          </p:txBody>
        </p:sp>
        <p:sp>
          <p:nvSpPr>
            <p:cNvPr id="35" name="Shape 33">
              <a:extLst>
                <a:ext uri="{C183D7F6-B498-43B3-948B-1728B52AA6E4}">
                  <adec:decorative xmlns:adec="http://schemas.microsoft.com/office/drawing/2017/decorative" val="1"/>
                </a:ext>
              </a:extLst>
            </p:cNvPr>
            <p:cNvSpPr/>
            <p:nvPr/>
          </p:nvSpPr>
          <p:spPr>
            <a:xfrm>
              <a:off x="4800600" y="3611880"/>
              <a:ext cx="4160520" cy="1188720"/>
            </a:xfrm>
            <a:prstGeom prst="rect">
              <a:avLst/>
            </a:prstGeom>
            <a:solidFill>
              <a:srgbClr val="FFFFFF"/>
            </a:solidFill>
            <a:ln w="12700">
              <a:solidFill>
                <a:srgbClr val="E2E8F0"/>
              </a:solidFill>
              <a:prstDash val="solid"/>
            </a:ln>
            <a:effectLst>
              <a:outerShdw blurRad="101600" dist="38100" dir="8100000" algn="bl" rotWithShape="0">
                <a:srgbClr val="000000">
                  <a:alpha val="13000"/>
                </a:srgbClr>
              </a:outerShdw>
            </a:effectLst>
          </p:spPr>
          <p:txBody>
            <a:bodyPr/>
            <a:lstStyle/>
            <a:p>
              <a:endParaRPr lang="en-US"/>
            </a:p>
          </p:txBody>
        </p:sp>
        <p:sp>
          <p:nvSpPr>
            <p:cNvPr id="36" name="Shape 34">
              <a:extLst>
                <a:ext uri="{C183D7F6-B498-43B3-948B-1728B52AA6E4}">
                  <adec:decorative xmlns:adec="http://schemas.microsoft.com/office/drawing/2017/decorative" val="1"/>
                </a:ext>
              </a:extLst>
            </p:cNvPr>
            <p:cNvSpPr/>
            <p:nvPr/>
          </p:nvSpPr>
          <p:spPr>
            <a:xfrm>
              <a:off x="4800600" y="3611880"/>
              <a:ext cx="4160520" cy="347472"/>
            </a:xfrm>
            <a:prstGeom prst="rect">
              <a:avLst/>
            </a:prstGeom>
            <a:solidFill>
              <a:srgbClr val="276749"/>
            </a:solidFill>
            <a:ln w="12700">
              <a:solidFill>
                <a:srgbClr val="276749"/>
              </a:solidFill>
              <a:prstDash val="solid"/>
            </a:ln>
          </p:spPr>
          <p:txBody>
            <a:bodyPr/>
            <a:lstStyle/>
            <a:p>
              <a:endParaRPr lang="en-US"/>
            </a:p>
          </p:txBody>
        </p:sp>
      </p:grpSp>
      <p:sp>
        <p:nvSpPr>
          <p:cNvPr id="9" name="Text 7"/>
          <p:cNvSpPr>
            <a:spLocks noGrp="1"/>
          </p:cNvSpPr>
          <p:nvPr>
            <p:ph type="title"/>
          </p:nvPr>
        </p:nvSpPr>
        <p:spPr>
          <a:prstGeom prst="rect">
            <a:avLst/>
          </a:prstGeom>
          <a:solidFill>
            <a:srgbClr val="1B3A6B"/>
          </a:solid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srgbClr val="FFFFFF"/>
                </a:solidFill>
                <a:effectLst/>
                <a:uLnTx/>
                <a:uFillTx/>
                <a:latin typeface="+mn-lt"/>
                <a:ea typeface="+mn-ea"/>
                <a:cs typeface="+mn-cs"/>
              </a:rPr>
              <a:t>Key Dates &amp; Deadlines at a Glance</a:t>
            </a: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12" name="Text 10"/>
          <p:cNvSpPr/>
          <p:nvPr/>
        </p:nvSpPr>
        <p:spPr>
          <a:xfrm>
            <a:off x="475488" y="960120"/>
            <a:ext cx="3931920" cy="347472"/>
          </a:xfrm>
          <a:prstGeom prst="rect">
            <a:avLst/>
          </a:prstGeom>
          <a:noFill/>
          <a:ln/>
        </p:spPr>
        <p:txBody>
          <a:bodyPr wrap="square" rtlCol="0" anchor="ctr"/>
          <a:lstStyle/>
          <a:p>
            <a:pPr marL="0" indent="0">
              <a:buNone/>
            </a:pPr>
            <a:r>
              <a:rPr lang="en-US" sz="1400" b="1">
                <a:solidFill>
                  <a:srgbClr val="FFFFFF"/>
                </a:solidFill>
              </a:rPr>
              <a:t>March 12, 2026</a:t>
            </a:r>
            <a:endParaRPr lang="en-US" sz="1400"/>
          </a:p>
        </p:txBody>
      </p:sp>
      <p:sp>
        <p:nvSpPr>
          <p:cNvPr id="13" name="Text 11"/>
          <p:cNvSpPr/>
          <p:nvPr/>
        </p:nvSpPr>
        <p:spPr>
          <a:xfrm>
            <a:off x="475488" y="1362456"/>
            <a:ext cx="3931920" cy="292608"/>
          </a:xfrm>
          <a:prstGeom prst="rect">
            <a:avLst/>
          </a:prstGeom>
          <a:noFill/>
          <a:ln/>
        </p:spPr>
        <p:txBody>
          <a:bodyPr wrap="square" rtlCol="0" anchor="ctr"/>
          <a:lstStyle/>
          <a:p>
            <a:pPr marL="0" indent="0">
              <a:buNone/>
            </a:pPr>
            <a:r>
              <a:rPr lang="en-US" sz="1300" b="1">
                <a:solidFill>
                  <a:srgbClr val="2D3748"/>
                </a:solidFill>
              </a:rPr>
              <a:t>DCL-26-01 Issued</a:t>
            </a:r>
            <a:endParaRPr lang="en-US" sz="1300"/>
          </a:p>
        </p:txBody>
      </p:sp>
      <p:sp>
        <p:nvSpPr>
          <p:cNvPr id="14" name="Text 12"/>
          <p:cNvSpPr/>
          <p:nvPr/>
        </p:nvSpPr>
        <p:spPr>
          <a:xfrm>
            <a:off x="475488" y="1655064"/>
            <a:ext cx="3931920" cy="384048"/>
          </a:xfrm>
          <a:prstGeom prst="rect">
            <a:avLst/>
          </a:prstGeom>
          <a:noFill/>
          <a:ln/>
        </p:spPr>
        <p:txBody>
          <a:bodyPr wrap="square" rtlCol="0" anchor="ctr"/>
          <a:lstStyle/>
          <a:p>
            <a:pPr marL="0" indent="0">
              <a:buNone/>
            </a:pPr>
            <a:r>
              <a:rPr lang="en-US" sz="1200">
                <a:solidFill>
                  <a:srgbClr val="64748B"/>
                </a:solidFill>
              </a:rPr>
              <a:t>Official guidance effective</a:t>
            </a:r>
            <a:endParaRPr lang="en-US" sz="1200"/>
          </a:p>
        </p:txBody>
      </p:sp>
      <p:sp>
        <p:nvSpPr>
          <p:cNvPr id="17" name="Text 15"/>
          <p:cNvSpPr/>
          <p:nvPr/>
        </p:nvSpPr>
        <p:spPr>
          <a:xfrm>
            <a:off x="475488" y="2286000"/>
            <a:ext cx="3931920" cy="347472"/>
          </a:xfrm>
          <a:prstGeom prst="rect">
            <a:avLst/>
          </a:prstGeom>
          <a:noFill/>
          <a:ln/>
        </p:spPr>
        <p:txBody>
          <a:bodyPr wrap="square" rtlCol="0" anchor="ctr"/>
          <a:lstStyle/>
          <a:p>
            <a:pPr marL="0" indent="0">
              <a:buNone/>
            </a:pPr>
            <a:r>
              <a:rPr lang="en-US" sz="1400" b="1">
                <a:solidFill>
                  <a:srgbClr val="FFFFFF"/>
                </a:solidFill>
              </a:rPr>
              <a:t>June 29, 2026</a:t>
            </a:r>
            <a:endParaRPr lang="en-US" sz="1400"/>
          </a:p>
        </p:txBody>
      </p:sp>
      <p:sp>
        <p:nvSpPr>
          <p:cNvPr id="18" name="Text 16"/>
          <p:cNvSpPr/>
          <p:nvPr/>
        </p:nvSpPr>
        <p:spPr>
          <a:xfrm>
            <a:off x="475488" y="2688336"/>
            <a:ext cx="3931920" cy="292608"/>
          </a:xfrm>
          <a:prstGeom prst="rect">
            <a:avLst/>
          </a:prstGeom>
          <a:noFill/>
          <a:ln/>
        </p:spPr>
        <p:txBody>
          <a:bodyPr wrap="square" rtlCol="0" anchor="ctr"/>
          <a:lstStyle/>
          <a:p>
            <a:pPr marL="0" indent="0">
              <a:buNone/>
            </a:pPr>
            <a:r>
              <a:rPr lang="en-US" sz="1300" b="1">
                <a:solidFill>
                  <a:srgbClr val="2D3748"/>
                </a:solidFill>
              </a:rPr>
              <a:t>SF-429 Extension Deadline</a:t>
            </a:r>
            <a:endParaRPr lang="en-US" sz="1300"/>
          </a:p>
        </p:txBody>
      </p:sp>
      <p:sp>
        <p:nvSpPr>
          <p:cNvPr id="19" name="Text 17"/>
          <p:cNvSpPr/>
          <p:nvPr/>
        </p:nvSpPr>
        <p:spPr>
          <a:xfrm>
            <a:off x="475488" y="2980944"/>
            <a:ext cx="3931920" cy="384048"/>
          </a:xfrm>
          <a:prstGeom prst="rect">
            <a:avLst/>
          </a:prstGeom>
          <a:noFill/>
          <a:ln/>
        </p:spPr>
        <p:txBody>
          <a:bodyPr wrap="square" rtlCol="0" anchor="ctr"/>
          <a:lstStyle/>
          <a:p>
            <a:pPr marL="0" indent="0">
              <a:buNone/>
            </a:pPr>
            <a:r>
              <a:rPr lang="en-US" sz="1200">
                <a:solidFill>
                  <a:srgbClr val="64748B"/>
                </a:solidFill>
              </a:rPr>
              <a:t>One-time extended due date for FFY 2025 SF-429 reports</a:t>
            </a:r>
            <a:endParaRPr lang="en-US" sz="1200"/>
          </a:p>
        </p:txBody>
      </p:sp>
      <p:sp>
        <p:nvSpPr>
          <p:cNvPr id="22" name="Text 20"/>
          <p:cNvSpPr/>
          <p:nvPr/>
        </p:nvSpPr>
        <p:spPr>
          <a:xfrm>
            <a:off x="475488" y="3611880"/>
            <a:ext cx="3931920" cy="347472"/>
          </a:xfrm>
          <a:prstGeom prst="rect">
            <a:avLst/>
          </a:prstGeom>
          <a:noFill/>
          <a:ln/>
        </p:spPr>
        <p:txBody>
          <a:bodyPr wrap="square" rtlCol="0" anchor="ctr"/>
          <a:lstStyle/>
          <a:p>
            <a:pPr marL="0" indent="0">
              <a:buNone/>
            </a:pPr>
            <a:r>
              <a:rPr lang="en-US" sz="1400" b="1">
                <a:solidFill>
                  <a:srgbClr val="FFFFFF"/>
                </a:solidFill>
              </a:rPr>
              <a:t>June 29, 2026</a:t>
            </a:r>
            <a:endParaRPr lang="en-US" sz="1400"/>
          </a:p>
        </p:txBody>
      </p:sp>
      <p:sp>
        <p:nvSpPr>
          <p:cNvPr id="23" name="Text 21"/>
          <p:cNvSpPr/>
          <p:nvPr/>
        </p:nvSpPr>
        <p:spPr>
          <a:xfrm>
            <a:off x="475488" y="4014216"/>
            <a:ext cx="3931920" cy="292608"/>
          </a:xfrm>
          <a:prstGeom prst="rect">
            <a:avLst/>
          </a:prstGeom>
          <a:noFill/>
          <a:ln/>
        </p:spPr>
        <p:txBody>
          <a:bodyPr wrap="square" rtlCol="0" anchor="ctr"/>
          <a:lstStyle/>
          <a:p>
            <a:pPr marL="0" indent="0">
              <a:buNone/>
            </a:pPr>
            <a:r>
              <a:rPr lang="en-US" sz="1300" b="1">
                <a:solidFill>
                  <a:srgbClr val="2D3748"/>
                </a:solidFill>
              </a:rPr>
              <a:t>NFI Recording Deadline</a:t>
            </a:r>
            <a:endParaRPr lang="en-US" sz="1300"/>
          </a:p>
        </p:txBody>
      </p:sp>
      <p:sp>
        <p:nvSpPr>
          <p:cNvPr id="24" name="Text 22"/>
          <p:cNvSpPr/>
          <p:nvPr/>
        </p:nvSpPr>
        <p:spPr>
          <a:xfrm>
            <a:off x="475488" y="4306824"/>
            <a:ext cx="3931920" cy="384048"/>
          </a:xfrm>
          <a:prstGeom prst="rect">
            <a:avLst/>
          </a:prstGeom>
          <a:noFill/>
          <a:ln/>
        </p:spPr>
        <p:txBody>
          <a:bodyPr wrap="square" rtlCol="0" anchor="ctr"/>
          <a:lstStyle/>
          <a:p>
            <a:pPr marL="0" indent="0">
              <a:buNone/>
            </a:pPr>
            <a:r>
              <a:rPr lang="en-US" sz="1200">
                <a:solidFill>
                  <a:srgbClr val="64748B"/>
                </a:solidFill>
              </a:rPr>
              <a:t>Extended deadline to record NFIs with local jurisdiction</a:t>
            </a:r>
            <a:endParaRPr lang="en-US" sz="1200"/>
          </a:p>
        </p:txBody>
      </p:sp>
      <p:sp>
        <p:nvSpPr>
          <p:cNvPr id="27" name="Text 25"/>
          <p:cNvSpPr/>
          <p:nvPr/>
        </p:nvSpPr>
        <p:spPr>
          <a:xfrm>
            <a:off x="4910328" y="960120"/>
            <a:ext cx="3931920" cy="347472"/>
          </a:xfrm>
          <a:prstGeom prst="rect">
            <a:avLst/>
          </a:prstGeom>
          <a:noFill/>
          <a:ln/>
        </p:spPr>
        <p:txBody>
          <a:bodyPr wrap="square" rtlCol="0" anchor="ctr"/>
          <a:lstStyle/>
          <a:p>
            <a:pPr marL="0" indent="0">
              <a:buNone/>
            </a:pPr>
            <a:r>
              <a:rPr lang="en-US" sz="1400" b="1">
                <a:solidFill>
                  <a:srgbClr val="FFFFFF"/>
                </a:solidFill>
              </a:rPr>
              <a:t>July 31, 2026</a:t>
            </a:r>
            <a:endParaRPr lang="en-US" sz="1400"/>
          </a:p>
        </p:txBody>
      </p:sp>
      <p:sp>
        <p:nvSpPr>
          <p:cNvPr id="28" name="Text 26"/>
          <p:cNvSpPr/>
          <p:nvPr/>
        </p:nvSpPr>
        <p:spPr>
          <a:xfrm>
            <a:off x="4910328" y="1362456"/>
            <a:ext cx="3931920" cy="292608"/>
          </a:xfrm>
          <a:prstGeom prst="rect">
            <a:avLst/>
          </a:prstGeom>
          <a:noFill/>
          <a:ln/>
        </p:spPr>
        <p:txBody>
          <a:bodyPr wrap="square" rtlCol="0" anchor="ctr"/>
          <a:lstStyle/>
          <a:p>
            <a:pPr marL="0" indent="0">
              <a:buNone/>
            </a:pPr>
            <a:r>
              <a:rPr lang="en-US" sz="1300" b="1">
                <a:solidFill>
                  <a:srgbClr val="2D3748"/>
                </a:solidFill>
              </a:rPr>
              <a:t>NFI Reporting to RSA</a:t>
            </a:r>
            <a:endParaRPr lang="en-US" sz="1300"/>
          </a:p>
        </p:txBody>
      </p:sp>
      <p:sp>
        <p:nvSpPr>
          <p:cNvPr id="29" name="Text 27"/>
          <p:cNvSpPr/>
          <p:nvPr/>
        </p:nvSpPr>
        <p:spPr>
          <a:xfrm>
            <a:off x="4910328" y="1655064"/>
            <a:ext cx="3931920" cy="384048"/>
          </a:xfrm>
          <a:prstGeom prst="rect">
            <a:avLst/>
          </a:prstGeom>
          <a:noFill/>
          <a:ln/>
        </p:spPr>
        <p:txBody>
          <a:bodyPr wrap="square" rtlCol="0" anchor="ctr"/>
          <a:lstStyle/>
          <a:p>
            <a:pPr marL="0" indent="0">
              <a:buNone/>
            </a:pPr>
            <a:r>
              <a:rPr lang="en-US" sz="1200">
                <a:solidFill>
                  <a:srgbClr val="64748B"/>
                </a:solidFill>
              </a:rPr>
              <a:t>Upload NFI documentation to RSAMIS</a:t>
            </a:r>
            <a:endParaRPr lang="en-US" sz="1200"/>
          </a:p>
        </p:txBody>
      </p:sp>
      <p:sp>
        <p:nvSpPr>
          <p:cNvPr id="32" name="Text 30"/>
          <p:cNvSpPr/>
          <p:nvPr/>
        </p:nvSpPr>
        <p:spPr>
          <a:xfrm>
            <a:off x="4910328" y="2286000"/>
            <a:ext cx="3931920" cy="347472"/>
          </a:xfrm>
          <a:prstGeom prst="rect">
            <a:avLst/>
          </a:prstGeom>
          <a:noFill/>
          <a:ln/>
        </p:spPr>
        <p:txBody>
          <a:bodyPr wrap="square" rtlCol="0" anchor="ctr"/>
          <a:lstStyle/>
          <a:p>
            <a:pPr marL="0" indent="0">
              <a:buNone/>
            </a:pPr>
            <a:r>
              <a:rPr lang="en-US" sz="1400" b="1">
                <a:solidFill>
                  <a:srgbClr val="FFFFFF"/>
                </a:solidFill>
              </a:rPr>
              <a:t>January 28, 2027</a:t>
            </a:r>
            <a:endParaRPr lang="en-US" sz="1400"/>
          </a:p>
        </p:txBody>
      </p:sp>
      <p:sp>
        <p:nvSpPr>
          <p:cNvPr id="33" name="Text 31"/>
          <p:cNvSpPr/>
          <p:nvPr/>
        </p:nvSpPr>
        <p:spPr>
          <a:xfrm>
            <a:off x="4910328" y="2688336"/>
            <a:ext cx="3931920" cy="292608"/>
          </a:xfrm>
          <a:prstGeom prst="rect">
            <a:avLst/>
          </a:prstGeom>
          <a:noFill/>
          <a:ln/>
        </p:spPr>
        <p:txBody>
          <a:bodyPr wrap="square" rtlCol="0" anchor="ctr"/>
          <a:lstStyle/>
          <a:p>
            <a:pPr marL="0" indent="0">
              <a:buNone/>
            </a:pPr>
            <a:r>
              <a:rPr lang="en-US" sz="1300" b="1">
                <a:solidFill>
                  <a:srgbClr val="2D3748"/>
                </a:solidFill>
              </a:rPr>
              <a:t>Next Annual SF-429 Due Date</a:t>
            </a:r>
            <a:endParaRPr lang="en-US" sz="1300"/>
          </a:p>
        </p:txBody>
      </p:sp>
      <p:sp>
        <p:nvSpPr>
          <p:cNvPr id="34" name="Text 32"/>
          <p:cNvSpPr/>
          <p:nvPr/>
        </p:nvSpPr>
        <p:spPr>
          <a:xfrm>
            <a:off x="4910328" y="2980944"/>
            <a:ext cx="3931920" cy="384048"/>
          </a:xfrm>
          <a:prstGeom prst="rect">
            <a:avLst/>
          </a:prstGeom>
          <a:noFill/>
          <a:ln/>
        </p:spPr>
        <p:txBody>
          <a:bodyPr wrap="square" rtlCol="0" anchor="ctr"/>
          <a:lstStyle/>
          <a:p>
            <a:pPr marL="0" indent="0">
              <a:buNone/>
            </a:pPr>
            <a:r>
              <a:rPr lang="en-US" sz="1200">
                <a:solidFill>
                  <a:srgbClr val="64748B"/>
                </a:solidFill>
              </a:rPr>
              <a:t>Standard annual deadline resumes (120 days after FFY end)</a:t>
            </a:r>
            <a:endParaRPr lang="en-US" sz="1200"/>
          </a:p>
        </p:txBody>
      </p:sp>
      <p:sp>
        <p:nvSpPr>
          <p:cNvPr id="37" name="Text 35"/>
          <p:cNvSpPr/>
          <p:nvPr/>
        </p:nvSpPr>
        <p:spPr>
          <a:xfrm>
            <a:off x="4910328" y="3611880"/>
            <a:ext cx="3931920" cy="347472"/>
          </a:xfrm>
          <a:prstGeom prst="rect">
            <a:avLst/>
          </a:prstGeom>
          <a:noFill/>
          <a:ln/>
        </p:spPr>
        <p:txBody>
          <a:bodyPr wrap="square" rtlCol="0" anchor="ctr"/>
          <a:lstStyle/>
          <a:p>
            <a:pPr marL="0" indent="0">
              <a:buNone/>
            </a:pPr>
            <a:r>
              <a:rPr lang="en-US" sz="1400" b="1">
                <a:solidFill>
                  <a:srgbClr val="FFFFFF"/>
                </a:solidFill>
              </a:rPr>
              <a:t>Ongoing</a:t>
            </a:r>
            <a:endParaRPr lang="en-US" sz="1400"/>
          </a:p>
        </p:txBody>
      </p:sp>
      <p:sp>
        <p:nvSpPr>
          <p:cNvPr id="38" name="Text 36"/>
          <p:cNvSpPr/>
          <p:nvPr/>
        </p:nvSpPr>
        <p:spPr>
          <a:xfrm>
            <a:off x="4910328" y="4014216"/>
            <a:ext cx="3931920" cy="292608"/>
          </a:xfrm>
          <a:prstGeom prst="rect">
            <a:avLst/>
          </a:prstGeom>
          <a:noFill/>
          <a:ln/>
        </p:spPr>
        <p:txBody>
          <a:bodyPr wrap="square" rtlCol="0" anchor="ctr"/>
          <a:lstStyle/>
          <a:p>
            <a:pPr marL="0" indent="0">
              <a:buNone/>
            </a:pPr>
            <a:r>
              <a:rPr lang="en-US" sz="1300" b="1">
                <a:solidFill>
                  <a:srgbClr val="2D3748"/>
                </a:solidFill>
              </a:rPr>
              <a:t>Annual SF-429 Reporting</a:t>
            </a:r>
            <a:endParaRPr lang="en-US" sz="1300"/>
          </a:p>
        </p:txBody>
      </p:sp>
      <p:sp>
        <p:nvSpPr>
          <p:cNvPr id="39" name="Text 37"/>
          <p:cNvSpPr/>
          <p:nvPr/>
        </p:nvSpPr>
        <p:spPr>
          <a:xfrm>
            <a:off x="4910328" y="4306824"/>
            <a:ext cx="4050792" cy="384048"/>
          </a:xfrm>
          <a:prstGeom prst="rect">
            <a:avLst/>
          </a:prstGeom>
          <a:noFill/>
          <a:ln/>
        </p:spPr>
        <p:txBody>
          <a:bodyPr wrap="square" rtlCol="0" anchor="ctr"/>
          <a:lstStyle/>
          <a:p>
            <a:pPr marL="0" indent="0">
              <a:buNone/>
            </a:pPr>
            <a:r>
              <a:rPr lang="en-US" sz="1200">
                <a:solidFill>
                  <a:srgbClr val="64748B"/>
                </a:solidFill>
              </a:rPr>
              <a:t>Every January 28 for all properties with active Federal interest</a:t>
            </a:r>
            <a:endParaRPr lang="en-US" sz="1200"/>
          </a:p>
        </p:txBody>
      </p:sp>
      <p:sp>
        <p:nvSpPr>
          <p:cNvPr id="2" name="Content Placeholder 1">
            <a:extLst>
              <a:ext uri="{FF2B5EF4-FFF2-40B4-BE49-F238E27FC236}">
                <a16:creationId xmlns:a16="http://schemas.microsoft.com/office/drawing/2014/main" id="{22B9C23B-58B7-8322-9B4F-B34D0C35FBCC}"/>
              </a:ext>
            </a:extLst>
          </p:cNvPr>
          <p:cNvSpPr>
            <a:spLocks noGrp="1"/>
          </p:cNvSpPr>
          <p:nvPr>
            <p:ph sz="quarter" idx="10"/>
          </p:nvPr>
        </p:nvSpPr>
        <p:spPr/>
        <p:txBody>
          <a:bodyPr/>
          <a:lstStyle/>
          <a:p>
            <a:r>
              <a:rPr lang="en-US" sz="1000" dirty="0"/>
              <a:t>March 12, 2026 → DCL-26-01 issued: Official guidance effective</a:t>
            </a:r>
          </a:p>
          <a:p>
            <a:r>
              <a:rPr lang="en-US" sz="1000" dirty="0"/>
              <a:t>June 29, 2026 → SF-429 Extension Deadline: One-time extended due date for FFY 2025 SF-429 reports</a:t>
            </a:r>
          </a:p>
          <a:p>
            <a:r>
              <a:rPr lang="en-US" sz="1000" dirty="0"/>
              <a:t>June 29, 2026 →NFI Recording Deadline: Extended deadline to record NFIs with local jurisdiction</a:t>
            </a:r>
          </a:p>
          <a:p>
            <a:r>
              <a:rPr lang="en-US" sz="1000" dirty="0"/>
              <a:t>July 31, 2026 </a:t>
            </a:r>
            <a:r>
              <a:rPr lang="en-US" sz="1000" dirty="0">
                <a:sym typeface="Wingdings" panose="05000000000000000000" pitchFamily="2" charset="2"/>
              </a:rPr>
              <a:t> NFI Reporting to RSA: Upload NFI documentation to RSAMIS</a:t>
            </a:r>
            <a:endParaRPr lang="en-US" sz="1000" dirty="0"/>
          </a:p>
          <a:p>
            <a:r>
              <a:rPr lang="en-US" sz="1000" dirty="0"/>
              <a:t>January 28, 2027 → Next Annual SF-429 Due Date: Standard annual deadline resumes (120 days after FFY end)</a:t>
            </a:r>
          </a:p>
          <a:p>
            <a:r>
              <a:rPr lang="en-US" sz="1000" dirty="0"/>
              <a:t>Ongoing → Annual SF-429 Reporting: Every January 28 for all properties with active Federal interest</a:t>
            </a: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50279-99F1-1662-01AB-E6345C3C3452}"/>
              </a:ext>
            </a:extLst>
          </p:cNvPr>
          <p:cNvSpPr>
            <a:spLocks noGrp="1"/>
          </p:cNvSpPr>
          <p:nvPr>
            <p:ph type="title"/>
          </p:nvPr>
        </p:nvSpPr>
        <p:spPr/>
        <p:txBody>
          <a:bodyPr/>
          <a:lstStyle/>
          <a:p>
            <a:r>
              <a:rPr lang="en-US" dirty="0"/>
              <a:t>2 CFR § 200.316 - Property Trust Relationship</a:t>
            </a:r>
          </a:p>
        </p:txBody>
      </p:sp>
      <p:sp>
        <p:nvSpPr>
          <p:cNvPr id="3" name="Content Placeholder 2">
            <a:extLst>
              <a:ext uri="{FF2B5EF4-FFF2-40B4-BE49-F238E27FC236}">
                <a16:creationId xmlns:a16="http://schemas.microsoft.com/office/drawing/2014/main" id="{98758FDB-4C56-F8F0-B456-2EFDBB1DAF3B}"/>
              </a:ext>
            </a:extLst>
          </p:cNvPr>
          <p:cNvSpPr>
            <a:spLocks noGrp="1"/>
          </p:cNvSpPr>
          <p:nvPr>
            <p:ph sz="quarter" idx="10"/>
          </p:nvPr>
        </p:nvSpPr>
        <p:spPr/>
        <p:txBody>
          <a:bodyPr anchor="ctr" anchorCtr="0"/>
          <a:lstStyle/>
          <a:p>
            <a:pPr>
              <a:spcAft>
                <a:spcPts val="2400"/>
              </a:spcAft>
            </a:pPr>
            <a:r>
              <a:rPr lang="en-US" sz="2000" i="1" dirty="0">
                <a:solidFill>
                  <a:schemeClr val="accent1">
                    <a:lumMod val="50000"/>
                  </a:schemeClr>
                </a:solidFill>
              </a:rPr>
              <a:t>Applies to: Real property, equipment, and intangible property</a:t>
            </a:r>
          </a:p>
          <a:p>
            <a:pPr>
              <a:spcAft>
                <a:spcPts val="2400"/>
              </a:spcAft>
            </a:pPr>
            <a:r>
              <a:rPr lang="en-US" sz="2000" i="1" dirty="0">
                <a:solidFill>
                  <a:schemeClr val="accent1">
                    <a:lumMod val="50000"/>
                  </a:schemeClr>
                </a:solidFill>
              </a:rPr>
              <a:t>Acquired or improved with Federal award funds</a:t>
            </a:r>
          </a:p>
          <a:p>
            <a:pPr>
              <a:spcAft>
                <a:spcPts val="2400"/>
              </a:spcAft>
            </a:pPr>
            <a:r>
              <a:rPr lang="en-US" sz="2000" i="1" dirty="0">
                <a:solidFill>
                  <a:schemeClr val="accent1">
                    <a:lumMod val="50000"/>
                  </a:schemeClr>
                </a:solidFill>
              </a:rPr>
              <a:t>Must be held in trust by the recipient or subrecipient</a:t>
            </a:r>
          </a:p>
        </p:txBody>
      </p:sp>
      <p:sp>
        <p:nvSpPr>
          <p:cNvPr id="4" name="Content Placeholder 3">
            <a:extLst>
              <a:ext uri="{FF2B5EF4-FFF2-40B4-BE49-F238E27FC236}">
                <a16:creationId xmlns:a16="http://schemas.microsoft.com/office/drawing/2014/main" id="{9E5CC46A-DE5E-EB8D-4D25-C3C47DCD00AE}"/>
              </a:ext>
            </a:extLst>
          </p:cNvPr>
          <p:cNvSpPr>
            <a:spLocks noGrp="1"/>
          </p:cNvSpPr>
          <p:nvPr>
            <p:ph sz="quarter" idx="11"/>
          </p:nvPr>
        </p:nvSpPr>
        <p:spPr/>
        <p:txBody>
          <a:bodyPr/>
          <a:lstStyle/>
          <a:p>
            <a:r>
              <a:rPr lang="en-US" dirty="0"/>
              <a:t>Real property, equipment, and intangible property </a:t>
            </a:r>
            <a:r>
              <a:rPr lang="en-US" b="1" dirty="0"/>
              <a:t>acquired or improved with the Federal award</a:t>
            </a:r>
            <a:r>
              <a:rPr lang="en-US" dirty="0"/>
              <a:t> must be </a:t>
            </a:r>
            <a:r>
              <a:rPr lang="en-US" u="sng" dirty="0"/>
              <a:t>held in trust </a:t>
            </a:r>
            <a:r>
              <a:rPr lang="en-US" dirty="0"/>
              <a:t>by the recipient or subrecipient as trustee for the beneficiaries of the project or program under which the property was acquired or improved. The </a:t>
            </a:r>
            <a:r>
              <a:rPr lang="en-US" u="sng" dirty="0"/>
              <a:t>Federal agency </a:t>
            </a:r>
            <a:r>
              <a:rPr lang="en-US" dirty="0"/>
              <a:t>or pass-through entity may require the recipient or subrecipient to </a:t>
            </a:r>
            <a:r>
              <a:rPr lang="en-US" u="sng" dirty="0"/>
              <a:t>record liens or other appropriate notices of record</a:t>
            </a:r>
            <a:r>
              <a:rPr lang="en-US" dirty="0"/>
              <a:t> to indicate that personal or real property has been acquired or improved with a Federal award and that use and disposition conditions apply to the property.</a:t>
            </a:r>
          </a:p>
        </p:txBody>
      </p:sp>
    </p:spTree>
    <p:custDataLst>
      <p:tags r:id="rId1"/>
    </p:custDataLst>
    <p:extLst>
      <p:ext uri="{BB962C8B-B14F-4D97-AF65-F5344CB8AC3E}">
        <p14:creationId xmlns:p14="http://schemas.microsoft.com/office/powerpoint/2010/main" val="3763922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4CB2D69C-7FE0-935F-41DC-4AC509954479}"/>
              </a:ext>
              <a:ext uri="{C183D7F6-B498-43B3-948B-1728B52AA6E4}">
                <adec:decorative xmlns:adec="http://schemas.microsoft.com/office/drawing/2017/decorative" val="1"/>
              </a:ext>
            </a:extLst>
          </p:cNvPr>
          <p:cNvGrpSpPr/>
          <p:nvPr/>
        </p:nvGrpSpPr>
        <p:grpSpPr>
          <a:xfrm>
            <a:off x="2971800" y="2482405"/>
            <a:ext cx="5852160" cy="2053019"/>
            <a:chOff x="2971800" y="2482405"/>
            <a:chExt cx="5852160" cy="2053019"/>
          </a:xfrm>
        </p:grpSpPr>
        <p:sp>
          <p:nvSpPr>
            <p:cNvPr id="15" name="Shape 13">
              <a:extLst>
                <a:ext uri="{C183D7F6-B498-43B3-948B-1728B52AA6E4}">
                  <adec:decorative xmlns:adec="http://schemas.microsoft.com/office/drawing/2017/decorative" val="1"/>
                </a:ext>
              </a:extLst>
            </p:cNvPr>
            <p:cNvSpPr/>
            <p:nvPr/>
          </p:nvSpPr>
          <p:spPr>
            <a:xfrm>
              <a:off x="2971800" y="2482405"/>
              <a:ext cx="5852160" cy="457200"/>
            </a:xfrm>
            <a:prstGeom prst="rect">
              <a:avLst/>
            </a:prstGeom>
            <a:solidFill>
              <a:srgbClr val="DDE8F5"/>
            </a:solidFill>
            <a:ln w="12700">
              <a:solidFill>
                <a:srgbClr val="E2E8F0"/>
              </a:solidFill>
              <a:prstDash val="solid"/>
            </a:ln>
          </p:spPr>
          <p:txBody>
            <a:bodyPr/>
            <a:lstStyle/>
            <a:p>
              <a:endParaRPr lang="en-US"/>
            </a:p>
          </p:txBody>
        </p:sp>
        <p:sp>
          <p:nvSpPr>
            <p:cNvPr id="16" name="Shape 14">
              <a:extLst>
                <a:ext uri="{C183D7F6-B498-43B3-948B-1728B52AA6E4}">
                  <adec:decorative xmlns:adec="http://schemas.microsoft.com/office/drawing/2017/decorative" val="1"/>
                </a:ext>
              </a:extLst>
            </p:cNvPr>
            <p:cNvSpPr/>
            <p:nvPr/>
          </p:nvSpPr>
          <p:spPr>
            <a:xfrm>
              <a:off x="2971800" y="2482405"/>
              <a:ext cx="73152" cy="457200"/>
            </a:xfrm>
            <a:prstGeom prst="rect">
              <a:avLst/>
            </a:prstGeom>
            <a:solidFill>
              <a:srgbClr val="C8992A"/>
            </a:solidFill>
            <a:ln w="12700">
              <a:solidFill>
                <a:srgbClr val="C8992A"/>
              </a:solidFill>
              <a:prstDash val="solid"/>
            </a:ln>
          </p:spPr>
          <p:txBody>
            <a:bodyPr/>
            <a:lstStyle/>
            <a:p>
              <a:endParaRPr lang="en-US"/>
            </a:p>
          </p:txBody>
        </p:sp>
        <p:sp>
          <p:nvSpPr>
            <p:cNvPr id="19" name="Shape 17">
              <a:extLst>
                <a:ext uri="{C183D7F6-B498-43B3-948B-1728B52AA6E4}">
                  <adec:decorative xmlns:adec="http://schemas.microsoft.com/office/drawing/2017/decorative" val="1"/>
                </a:ext>
              </a:extLst>
            </p:cNvPr>
            <p:cNvSpPr/>
            <p:nvPr/>
          </p:nvSpPr>
          <p:spPr>
            <a:xfrm>
              <a:off x="2971800" y="3017520"/>
              <a:ext cx="5852160" cy="457200"/>
            </a:xfrm>
            <a:prstGeom prst="rect">
              <a:avLst/>
            </a:prstGeom>
            <a:solidFill>
              <a:srgbClr val="DDE8F5"/>
            </a:solidFill>
            <a:ln w="12700">
              <a:solidFill>
                <a:srgbClr val="E2E8F0"/>
              </a:solidFill>
              <a:prstDash val="solid"/>
            </a:ln>
          </p:spPr>
          <p:txBody>
            <a:bodyPr/>
            <a:lstStyle/>
            <a:p>
              <a:endParaRPr lang="en-US"/>
            </a:p>
          </p:txBody>
        </p:sp>
        <p:sp>
          <p:nvSpPr>
            <p:cNvPr id="20" name="Shape 18">
              <a:extLst>
                <a:ext uri="{C183D7F6-B498-43B3-948B-1728B52AA6E4}">
                  <adec:decorative xmlns:adec="http://schemas.microsoft.com/office/drawing/2017/decorative" val="1"/>
                </a:ext>
              </a:extLst>
            </p:cNvPr>
            <p:cNvSpPr/>
            <p:nvPr/>
          </p:nvSpPr>
          <p:spPr>
            <a:xfrm>
              <a:off x="2971800" y="3012757"/>
              <a:ext cx="73152" cy="457200"/>
            </a:xfrm>
            <a:prstGeom prst="rect">
              <a:avLst/>
            </a:prstGeom>
            <a:solidFill>
              <a:srgbClr val="C8992A"/>
            </a:solidFill>
            <a:ln w="12700">
              <a:solidFill>
                <a:srgbClr val="C8992A"/>
              </a:solidFill>
              <a:prstDash val="solid"/>
            </a:ln>
          </p:spPr>
          <p:txBody>
            <a:bodyPr/>
            <a:lstStyle/>
            <a:p>
              <a:endParaRPr lang="en-US"/>
            </a:p>
          </p:txBody>
        </p:sp>
        <p:sp>
          <p:nvSpPr>
            <p:cNvPr id="23" name="Shape 21">
              <a:extLst>
                <a:ext uri="{C183D7F6-B498-43B3-948B-1728B52AA6E4}">
                  <adec:decorative xmlns:adec="http://schemas.microsoft.com/office/drawing/2017/decorative" val="1"/>
                </a:ext>
              </a:extLst>
            </p:cNvPr>
            <p:cNvSpPr/>
            <p:nvPr/>
          </p:nvSpPr>
          <p:spPr>
            <a:xfrm>
              <a:off x="2971800" y="3547872"/>
              <a:ext cx="5852160" cy="457200"/>
            </a:xfrm>
            <a:prstGeom prst="rect">
              <a:avLst/>
            </a:prstGeom>
            <a:solidFill>
              <a:srgbClr val="DDE8F5"/>
            </a:solidFill>
            <a:ln w="12700">
              <a:solidFill>
                <a:srgbClr val="E2E8F0"/>
              </a:solidFill>
              <a:prstDash val="solid"/>
            </a:ln>
          </p:spPr>
          <p:txBody>
            <a:bodyPr/>
            <a:lstStyle/>
            <a:p>
              <a:endParaRPr lang="en-US"/>
            </a:p>
          </p:txBody>
        </p:sp>
        <p:sp>
          <p:nvSpPr>
            <p:cNvPr id="24" name="Shape 22">
              <a:extLst>
                <a:ext uri="{C183D7F6-B498-43B3-948B-1728B52AA6E4}">
                  <adec:decorative xmlns:adec="http://schemas.microsoft.com/office/drawing/2017/decorative" val="1"/>
                </a:ext>
              </a:extLst>
            </p:cNvPr>
            <p:cNvSpPr/>
            <p:nvPr/>
          </p:nvSpPr>
          <p:spPr>
            <a:xfrm>
              <a:off x="2971800" y="3543109"/>
              <a:ext cx="73152" cy="457200"/>
            </a:xfrm>
            <a:prstGeom prst="rect">
              <a:avLst/>
            </a:prstGeom>
            <a:solidFill>
              <a:srgbClr val="C8992A"/>
            </a:solidFill>
            <a:ln w="12700">
              <a:solidFill>
                <a:srgbClr val="C8992A"/>
              </a:solidFill>
              <a:prstDash val="solid"/>
            </a:ln>
          </p:spPr>
          <p:txBody>
            <a:bodyPr/>
            <a:lstStyle/>
            <a:p>
              <a:endParaRPr lang="en-US"/>
            </a:p>
          </p:txBody>
        </p:sp>
        <p:sp>
          <p:nvSpPr>
            <p:cNvPr id="27" name="Shape 25">
              <a:extLst>
                <a:ext uri="{C183D7F6-B498-43B3-948B-1728B52AA6E4}">
                  <adec:decorative xmlns:adec="http://schemas.microsoft.com/office/drawing/2017/decorative" val="1"/>
                </a:ext>
              </a:extLst>
            </p:cNvPr>
            <p:cNvSpPr/>
            <p:nvPr/>
          </p:nvSpPr>
          <p:spPr>
            <a:xfrm>
              <a:off x="2971800" y="4078224"/>
              <a:ext cx="5852160" cy="457200"/>
            </a:xfrm>
            <a:prstGeom prst="rect">
              <a:avLst/>
            </a:prstGeom>
            <a:solidFill>
              <a:srgbClr val="DDE8F5"/>
            </a:solidFill>
            <a:ln w="12700">
              <a:solidFill>
                <a:srgbClr val="E2E8F0"/>
              </a:solidFill>
              <a:prstDash val="solid"/>
            </a:ln>
          </p:spPr>
          <p:txBody>
            <a:bodyPr/>
            <a:lstStyle/>
            <a:p>
              <a:endParaRPr lang="en-US"/>
            </a:p>
          </p:txBody>
        </p:sp>
        <p:sp>
          <p:nvSpPr>
            <p:cNvPr id="28" name="Shape 26">
              <a:extLst>
                <a:ext uri="{C183D7F6-B498-43B3-948B-1728B52AA6E4}">
                  <adec:decorative xmlns:adec="http://schemas.microsoft.com/office/drawing/2017/decorative" val="1"/>
                </a:ext>
              </a:extLst>
            </p:cNvPr>
            <p:cNvSpPr/>
            <p:nvPr/>
          </p:nvSpPr>
          <p:spPr>
            <a:xfrm>
              <a:off x="2971800" y="4073461"/>
              <a:ext cx="73152" cy="457200"/>
            </a:xfrm>
            <a:prstGeom prst="rect">
              <a:avLst/>
            </a:prstGeom>
            <a:solidFill>
              <a:srgbClr val="C8992A"/>
            </a:solidFill>
            <a:ln w="12700">
              <a:solidFill>
                <a:srgbClr val="C8992A"/>
              </a:solidFill>
              <a:prstDash val="solid"/>
            </a:ln>
          </p:spPr>
          <p:txBody>
            <a:bodyPr/>
            <a:lstStyle/>
            <a:p>
              <a:endParaRPr lang="en-US"/>
            </a:p>
          </p:txBody>
        </p:sp>
      </p:grpSp>
      <p:sp>
        <p:nvSpPr>
          <p:cNvPr id="38" name="Title 37">
            <a:extLst>
              <a:ext uri="{FF2B5EF4-FFF2-40B4-BE49-F238E27FC236}">
                <a16:creationId xmlns:a16="http://schemas.microsoft.com/office/drawing/2014/main" id="{789704FD-C82D-3AF3-9CD8-6E310216C648}"/>
              </a:ext>
            </a:extLst>
          </p:cNvPr>
          <p:cNvSpPr>
            <a:spLocks noGrp="1"/>
          </p:cNvSpPr>
          <p:nvPr>
            <p:ph type="title"/>
          </p:nvPr>
        </p:nvSpPr>
        <p:spPr/>
        <p:txBody>
          <a:bodyPr/>
          <a:lstStyle/>
          <a:p>
            <a:r>
              <a:rPr lang="en-US" dirty="0"/>
              <a:t>The 20-Year Reporting Period</a:t>
            </a:r>
          </a:p>
        </p:txBody>
      </p:sp>
      <p:sp>
        <p:nvSpPr>
          <p:cNvPr id="11" name="Text 9"/>
          <p:cNvSpPr/>
          <p:nvPr/>
        </p:nvSpPr>
        <p:spPr>
          <a:xfrm>
            <a:off x="365760" y="960120"/>
            <a:ext cx="2377440" cy="2194560"/>
          </a:xfrm>
          <a:prstGeom prst="rect">
            <a:avLst/>
          </a:prstGeom>
          <a:solidFill>
            <a:srgbClr val="1B3A6B"/>
          </a:solidFill>
          <a:ln/>
        </p:spPr>
        <p:txBody>
          <a:bodyPr wrap="square" rtlCol="0" anchor="ctr"/>
          <a:lstStyle/>
          <a:p>
            <a:pPr marL="0" indent="0" algn="ctr">
              <a:buNone/>
            </a:pPr>
            <a:r>
              <a:rPr lang="en-US" sz="7200" b="1" dirty="0">
                <a:solidFill>
                  <a:srgbClr val="C8992A"/>
                </a:solidFill>
              </a:rPr>
              <a:t>20</a:t>
            </a:r>
          </a:p>
          <a:p>
            <a:pPr marL="0" indent="0" algn="ctr">
              <a:buNone/>
            </a:pPr>
            <a:r>
              <a:rPr lang="en-US" sz="1200" b="1" dirty="0">
                <a:solidFill>
                  <a:schemeClr val="bg1"/>
                </a:solidFill>
              </a:rPr>
              <a:t>Year</a:t>
            </a:r>
          </a:p>
          <a:p>
            <a:pPr marL="0" indent="0" algn="ctr">
              <a:buNone/>
            </a:pPr>
            <a:r>
              <a:rPr lang="en-US" sz="1200" b="1" dirty="0">
                <a:solidFill>
                  <a:schemeClr val="bg1"/>
                </a:solidFill>
              </a:rPr>
              <a:t>Reporting</a:t>
            </a:r>
          </a:p>
          <a:p>
            <a:pPr marL="0" indent="0" algn="ctr">
              <a:buNone/>
            </a:pPr>
            <a:r>
              <a:rPr lang="en-US" sz="1200" b="1" dirty="0">
                <a:solidFill>
                  <a:schemeClr val="bg1"/>
                </a:solidFill>
              </a:rPr>
              <a:t>Period</a:t>
            </a:r>
            <a:endParaRPr lang="en-US" sz="1200" dirty="0">
              <a:solidFill>
                <a:schemeClr val="bg1"/>
              </a:solidFill>
            </a:endParaRPr>
          </a:p>
        </p:txBody>
      </p:sp>
      <p:sp>
        <p:nvSpPr>
          <p:cNvPr id="13" name="Text 11"/>
          <p:cNvSpPr/>
          <p:nvPr/>
        </p:nvSpPr>
        <p:spPr>
          <a:xfrm>
            <a:off x="2971800" y="960120"/>
            <a:ext cx="5943600" cy="365760"/>
          </a:xfrm>
          <a:prstGeom prst="rect">
            <a:avLst/>
          </a:prstGeom>
          <a:noFill/>
          <a:ln/>
        </p:spPr>
        <p:txBody>
          <a:bodyPr wrap="square" rtlCol="0" anchor="ctr"/>
          <a:lstStyle/>
          <a:p>
            <a:pPr marL="0" indent="0">
              <a:buNone/>
            </a:pPr>
            <a:r>
              <a:rPr lang="en-US" sz="2000" b="1">
                <a:solidFill>
                  <a:srgbClr val="1B3A6B"/>
                </a:solidFill>
              </a:rPr>
              <a:t>Why 20 Years?</a:t>
            </a:r>
            <a:endParaRPr lang="en-US" sz="2000"/>
          </a:p>
        </p:txBody>
      </p:sp>
      <p:sp>
        <p:nvSpPr>
          <p:cNvPr id="14" name="Text 12"/>
          <p:cNvSpPr/>
          <p:nvPr/>
        </p:nvSpPr>
        <p:spPr>
          <a:xfrm>
            <a:off x="2971800" y="1371600"/>
            <a:ext cx="5943600" cy="914400"/>
          </a:xfrm>
          <a:prstGeom prst="rect">
            <a:avLst/>
          </a:prstGeom>
          <a:noFill/>
          <a:ln/>
        </p:spPr>
        <p:txBody>
          <a:bodyPr wrap="square" rtlCol="0" anchor="ctr"/>
          <a:lstStyle/>
          <a:p>
            <a:pPr marL="0" indent="0">
              <a:buNone/>
            </a:pPr>
            <a:r>
              <a:rPr lang="en-US" sz="1300" dirty="0">
                <a:solidFill>
                  <a:srgbClr val="2D3748"/>
                </a:solidFill>
              </a:rPr>
              <a:t>Section 306 of the Rehabilitation Act (pre-1998 amendments) requires buildings constructed with Federal funds to be used for their intended purpose for at least 20 years. This exceeds OMB's standard 15-year minimum, so VR agencies must use the 20-year period.</a:t>
            </a:r>
            <a:endParaRPr lang="en-US" sz="1300" dirty="0"/>
          </a:p>
        </p:txBody>
      </p:sp>
      <p:sp>
        <p:nvSpPr>
          <p:cNvPr id="17" name="Text 15"/>
          <p:cNvSpPr/>
          <p:nvPr/>
        </p:nvSpPr>
        <p:spPr>
          <a:xfrm>
            <a:off x="3127248" y="2523744"/>
            <a:ext cx="3200400" cy="182880"/>
          </a:xfrm>
          <a:prstGeom prst="rect">
            <a:avLst/>
          </a:prstGeom>
          <a:noFill/>
          <a:ln/>
        </p:spPr>
        <p:txBody>
          <a:bodyPr wrap="square" rtlCol="0" anchor="ctr"/>
          <a:lstStyle/>
          <a:p>
            <a:pPr marL="0" indent="0">
              <a:buNone/>
            </a:pPr>
            <a:r>
              <a:rPr lang="en-US" sz="1050" b="1" dirty="0">
                <a:solidFill>
                  <a:srgbClr val="1B3A6B"/>
                </a:solidFill>
              </a:rPr>
              <a:t>No Minimum Dollar Threshold</a:t>
            </a:r>
            <a:endParaRPr lang="en-US" sz="1050" dirty="0"/>
          </a:p>
        </p:txBody>
      </p:sp>
      <p:sp>
        <p:nvSpPr>
          <p:cNvPr id="18" name="Text 16"/>
          <p:cNvSpPr/>
          <p:nvPr/>
        </p:nvSpPr>
        <p:spPr>
          <a:xfrm>
            <a:off x="3127248" y="2706624"/>
            <a:ext cx="5577840" cy="201168"/>
          </a:xfrm>
          <a:prstGeom prst="rect">
            <a:avLst/>
          </a:prstGeom>
          <a:noFill/>
          <a:ln/>
        </p:spPr>
        <p:txBody>
          <a:bodyPr wrap="square" rtlCol="0" anchor="ctr"/>
          <a:lstStyle/>
          <a:p>
            <a:pPr marL="0" indent="0">
              <a:buNone/>
            </a:pPr>
            <a:r>
              <a:rPr lang="en-US" sz="950" dirty="0">
                <a:solidFill>
                  <a:srgbClr val="2D3748"/>
                </a:solidFill>
              </a:rPr>
              <a:t>The requirement applies regardless of how small the Federal interest is.</a:t>
            </a:r>
            <a:endParaRPr lang="en-US" sz="950" dirty="0"/>
          </a:p>
        </p:txBody>
      </p:sp>
      <p:sp>
        <p:nvSpPr>
          <p:cNvPr id="21" name="Text 19"/>
          <p:cNvSpPr/>
          <p:nvPr/>
        </p:nvSpPr>
        <p:spPr>
          <a:xfrm>
            <a:off x="3127248" y="3054096"/>
            <a:ext cx="3200400" cy="182880"/>
          </a:xfrm>
          <a:prstGeom prst="rect">
            <a:avLst/>
          </a:prstGeom>
          <a:noFill/>
          <a:ln/>
        </p:spPr>
        <p:txBody>
          <a:bodyPr wrap="square" rtlCol="0" anchor="ctr"/>
          <a:lstStyle/>
          <a:p>
            <a:pPr marL="0" indent="0">
              <a:buNone/>
            </a:pPr>
            <a:r>
              <a:rPr lang="en-US" sz="1050" b="1" dirty="0">
                <a:solidFill>
                  <a:srgbClr val="1B3A6B"/>
                </a:solidFill>
              </a:rPr>
              <a:t>Leased Properties Included</a:t>
            </a:r>
            <a:endParaRPr lang="en-US" sz="1050" dirty="0"/>
          </a:p>
        </p:txBody>
      </p:sp>
      <p:sp>
        <p:nvSpPr>
          <p:cNvPr id="22" name="Text 20"/>
          <p:cNvSpPr/>
          <p:nvPr/>
        </p:nvSpPr>
        <p:spPr>
          <a:xfrm>
            <a:off x="3127248" y="3236976"/>
            <a:ext cx="5577840" cy="201168"/>
          </a:xfrm>
          <a:prstGeom prst="rect">
            <a:avLst/>
          </a:prstGeom>
          <a:noFill/>
          <a:ln/>
        </p:spPr>
        <p:txBody>
          <a:bodyPr wrap="square" rtlCol="0" anchor="ctr"/>
          <a:lstStyle/>
          <a:p>
            <a:pPr marL="0" indent="0">
              <a:buNone/>
            </a:pPr>
            <a:r>
              <a:rPr lang="en-US" sz="950" dirty="0">
                <a:solidFill>
                  <a:srgbClr val="2D3748"/>
                </a:solidFill>
              </a:rPr>
              <a:t>SF-429 requirements apply even when real property is accessed through a lease arrangement.</a:t>
            </a:r>
            <a:endParaRPr lang="en-US" sz="950" dirty="0"/>
          </a:p>
        </p:txBody>
      </p:sp>
      <p:sp>
        <p:nvSpPr>
          <p:cNvPr id="25" name="Text 23"/>
          <p:cNvSpPr/>
          <p:nvPr/>
        </p:nvSpPr>
        <p:spPr>
          <a:xfrm>
            <a:off x="3127248" y="3584448"/>
            <a:ext cx="3200400" cy="182880"/>
          </a:xfrm>
          <a:prstGeom prst="rect">
            <a:avLst/>
          </a:prstGeom>
          <a:noFill/>
          <a:ln/>
        </p:spPr>
        <p:txBody>
          <a:bodyPr wrap="square" rtlCol="0" anchor="ctr"/>
          <a:lstStyle/>
          <a:p>
            <a:pPr marL="0" indent="0">
              <a:buNone/>
            </a:pPr>
            <a:r>
              <a:rPr lang="en-US" sz="1050" b="1" dirty="0">
                <a:solidFill>
                  <a:srgbClr val="1B3A6B"/>
                </a:solidFill>
              </a:rPr>
              <a:t>Each Improvement = Separate Report</a:t>
            </a:r>
            <a:endParaRPr lang="en-US" sz="1050" dirty="0"/>
          </a:p>
        </p:txBody>
      </p:sp>
      <p:sp>
        <p:nvSpPr>
          <p:cNvPr id="26" name="Text 24"/>
          <p:cNvSpPr/>
          <p:nvPr/>
        </p:nvSpPr>
        <p:spPr>
          <a:xfrm>
            <a:off x="3127248" y="3767328"/>
            <a:ext cx="5577840" cy="201168"/>
          </a:xfrm>
          <a:prstGeom prst="rect">
            <a:avLst/>
          </a:prstGeom>
          <a:noFill/>
          <a:ln/>
        </p:spPr>
        <p:txBody>
          <a:bodyPr wrap="square" rtlCol="0" anchor="ctr"/>
          <a:lstStyle/>
          <a:p>
            <a:pPr marL="0" indent="0">
              <a:buNone/>
            </a:pPr>
            <a:r>
              <a:rPr lang="en-US" sz="950" dirty="0">
                <a:solidFill>
                  <a:srgbClr val="2D3748"/>
                </a:solidFill>
              </a:rPr>
              <a:t>Multiple improvements to the same property in different FFYs each require their own SF-429 set.</a:t>
            </a:r>
            <a:endParaRPr lang="en-US" sz="950" dirty="0"/>
          </a:p>
        </p:txBody>
      </p:sp>
      <p:sp>
        <p:nvSpPr>
          <p:cNvPr id="29" name="Text 27"/>
          <p:cNvSpPr/>
          <p:nvPr/>
        </p:nvSpPr>
        <p:spPr>
          <a:xfrm>
            <a:off x="3127248" y="4114800"/>
            <a:ext cx="3200400" cy="182880"/>
          </a:xfrm>
          <a:prstGeom prst="rect">
            <a:avLst/>
          </a:prstGeom>
          <a:noFill/>
          <a:ln/>
        </p:spPr>
        <p:txBody>
          <a:bodyPr wrap="square" rtlCol="0" anchor="ctr"/>
          <a:lstStyle/>
          <a:p>
            <a:pPr marL="0" indent="0">
              <a:buNone/>
            </a:pPr>
            <a:r>
              <a:rPr lang="en-US" sz="1050" b="1">
                <a:solidFill>
                  <a:srgbClr val="1B3A6B"/>
                </a:solidFill>
              </a:rPr>
              <a:t>Interest Doesn't Auto-Expire</a:t>
            </a:r>
            <a:endParaRPr lang="en-US" sz="1050"/>
          </a:p>
        </p:txBody>
      </p:sp>
      <p:sp>
        <p:nvSpPr>
          <p:cNvPr id="30" name="Text 28"/>
          <p:cNvSpPr/>
          <p:nvPr/>
        </p:nvSpPr>
        <p:spPr>
          <a:xfrm>
            <a:off x="3127248" y="4297680"/>
            <a:ext cx="5577840" cy="201168"/>
          </a:xfrm>
          <a:prstGeom prst="rect">
            <a:avLst/>
          </a:prstGeom>
          <a:noFill/>
          <a:ln/>
        </p:spPr>
        <p:txBody>
          <a:bodyPr wrap="square" rtlCol="0" anchor="ctr"/>
          <a:lstStyle/>
          <a:p>
            <a:pPr marL="0" indent="0">
              <a:buNone/>
            </a:pPr>
            <a:r>
              <a:rPr lang="en-US" sz="950" dirty="0">
                <a:solidFill>
                  <a:srgbClr val="2D3748"/>
                </a:solidFill>
              </a:rPr>
              <a:t>The Federal interest remains in effect until a formal disposition (SF-429C) is approved by RSA.</a:t>
            </a:r>
            <a:endParaRPr lang="en-US" sz="950" dirty="0"/>
          </a:p>
        </p:txBody>
      </p:sp>
      <p:sp>
        <p:nvSpPr>
          <p:cNvPr id="2" name="Content Placeholder 1">
            <a:extLst>
              <a:ext uri="{FF2B5EF4-FFF2-40B4-BE49-F238E27FC236}">
                <a16:creationId xmlns:a16="http://schemas.microsoft.com/office/drawing/2014/main" id="{46A4D7DA-41A5-1B28-2C9C-D92ECAF0F0F7}"/>
              </a:ext>
            </a:extLst>
          </p:cNvPr>
          <p:cNvSpPr>
            <a:spLocks noGrp="1"/>
          </p:cNvSpPr>
          <p:nvPr>
            <p:ph sz="quarter" idx="10"/>
          </p:nvPr>
        </p:nvSpPr>
        <p:spPr>
          <a:xfrm>
            <a:off x="76199" y="5353050"/>
            <a:ext cx="11744325" cy="3176588"/>
          </a:xfrm>
        </p:spPr>
        <p:txBody>
          <a:bodyPr/>
          <a:lstStyle/>
          <a:p>
            <a:r>
              <a:rPr lang="en-US" sz="1000" dirty="0"/>
              <a:t>20 Year Reporting Period</a:t>
            </a:r>
          </a:p>
          <a:p>
            <a:r>
              <a:rPr lang="en-US" sz="1000" dirty="0"/>
              <a:t>Why 20 Years?</a:t>
            </a:r>
          </a:p>
          <a:p>
            <a:pPr lvl="1"/>
            <a:r>
              <a:rPr lang="en-US" sz="700" dirty="0"/>
              <a:t>Section 306 of the Rehabilitation Act (pre-1998 amendments) requires buildings constructed with Federal funds to be used for their intended purpose for at least 20 years. This exceeds OMB's standard 15-year minimum, so VR agencies must use the 20-year period.</a:t>
            </a:r>
          </a:p>
          <a:p>
            <a:r>
              <a:rPr lang="en-US" sz="900" dirty="0"/>
              <a:t>No Minimum Dollar Threshold: The requirement applies regardless of how small the Federal interest is.</a:t>
            </a:r>
          </a:p>
          <a:p>
            <a:r>
              <a:rPr lang="en-US" sz="900" dirty="0"/>
              <a:t>Leased Properties Included: SF-429 requirements apply even when real property is accessed through a lease arrangement.</a:t>
            </a:r>
          </a:p>
          <a:p>
            <a:r>
              <a:rPr lang="en-US" sz="900" dirty="0"/>
              <a:t>Each Improvement = Separate Report: Multiple improvements to the same property in different FFYs each require their own SF-429 set.</a:t>
            </a:r>
          </a:p>
          <a:p>
            <a:r>
              <a:rPr lang="en-US" sz="900" dirty="0"/>
              <a:t>Interest Doesn’t Auto-Expire: The Federal interest remains in effect until a formal disposition (SF-429C) is approved by RSA.</a:t>
            </a: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0D59F03-0D97-CD2F-7B68-40FAF6492B5F}"/>
            </a:ext>
          </a:extLst>
        </p:cNvPr>
        <p:cNvGrpSpPr/>
        <p:nvPr/>
      </p:nvGrpSpPr>
      <p:grpSpPr>
        <a:xfrm>
          <a:off x="0" y="0"/>
          <a:ext cx="0" cy="0"/>
          <a:chOff x="0" y="0"/>
          <a:chExt cx="0" cy="0"/>
        </a:xfrm>
      </p:grpSpPr>
      <p:grpSp>
        <p:nvGrpSpPr>
          <p:cNvPr id="3" name="Group 2">
            <a:extLst>
              <a:ext uri="{FF2B5EF4-FFF2-40B4-BE49-F238E27FC236}">
                <a16:creationId xmlns:a16="http://schemas.microsoft.com/office/drawing/2014/main" id="{8F464C31-971C-C673-F848-357065AC9EE4}"/>
              </a:ext>
              <a:ext uri="{C183D7F6-B498-43B3-948B-1728B52AA6E4}">
                <adec:decorative xmlns:adec="http://schemas.microsoft.com/office/drawing/2017/decorative" val="1"/>
              </a:ext>
            </a:extLst>
          </p:cNvPr>
          <p:cNvGrpSpPr/>
          <p:nvPr/>
        </p:nvGrpSpPr>
        <p:grpSpPr>
          <a:xfrm>
            <a:off x="365760" y="960120"/>
            <a:ext cx="8458200" cy="2862070"/>
            <a:chOff x="365760" y="960120"/>
            <a:chExt cx="8458200" cy="2862070"/>
          </a:xfrm>
        </p:grpSpPr>
        <p:sp>
          <p:nvSpPr>
            <p:cNvPr id="10" name="Shape 8">
              <a:extLst>
                <a:ext uri="{FF2B5EF4-FFF2-40B4-BE49-F238E27FC236}">
                  <a16:creationId xmlns:a16="http://schemas.microsoft.com/office/drawing/2014/main" id="{A61A0E4A-9EB6-1931-AAB4-6BF824A2AB02}"/>
                </a:ext>
                <a:ext uri="{C183D7F6-B498-43B3-948B-1728B52AA6E4}">
                  <adec:decorative xmlns:adec="http://schemas.microsoft.com/office/drawing/2017/decorative" val="1"/>
                </a:ext>
              </a:extLst>
            </p:cNvPr>
            <p:cNvSpPr/>
            <p:nvPr/>
          </p:nvSpPr>
          <p:spPr>
            <a:xfrm>
              <a:off x="365760" y="960120"/>
              <a:ext cx="2377440" cy="1216152"/>
            </a:xfrm>
            <a:prstGeom prst="rect">
              <a:avLst/>
            </a:prstGeom>
            <a:solidFill>
              <a:srgbClr val="1B3A6B"/>
            </a:solidFill>
            <a:ln w="12700">
              <a:solidFill>
                <a:srgbClr val="1B3A6B"/>
              </a:solidFill>
              <a:prstDash val="solid"/>
            </a:ln>
            <a:effectLst>
              <a:outerShdw blurRad="101600" dist="38100" dir="8100000" algn="bl" rotWithShape="0">
                <a:srgbClr val="000000">
                  <a:alpha val="13000"/>
                </a:srgbClr>
              </a:outerShdw>
            </a:effectLst>
          </p:spPr>
          <p:txBody>
            <a:bodyPr/>
            <a:lstStyle/>
            <a:p>
              <a:endParaRPr lang="en-US"/>
            </a:p>
          </p:txBody>
        </p:sp>
        <p:sp>
          <p:nvSpPr>
            <p:cNvPr id="15" name="Shape 13">
              <a:extLst>
                <a:ext uri="{FF2B5EF4-FFF2-40B4-BE49-F238E27FC236}">
                  <a16:creationId xmlns:a16="http://schemas.microsoft.com/office/drawing/2014/main" id="{AC8A3FE8-B853-663B-6BE6-C05D112A6D47}"/>
                </a:ext>
                <a:ext uri="{C183D7F6-B498-43B3-948B-1728B52AA6E4}">
                  <adec:decorative xmlns:adec="http://schemas.microsoft.com/office/drawing/2017/decorative" val="1"/>
                </a:ext>
              </a:extLst>
            </p:cNvPr>
            <p:cNvSpPr/>
            <p:nvPr/>
          </p:nvSpPr>
          <p:spPr>
            <a:xfrm>
              <a:off x="2971800" y="2258568"/>
              <a:ext cx="5852160" cy="685800"/>
            </a:xfrm>
            <a:prstGeom prst="rect">
              <a:avLst/>
            </a:prstGeom>
            <a:solidFill>
              <a:srgbClr val="DDE8F5"/>
            </a:solidFill>
            <a:ln w="12700">
              <a:solidFill>
                <a:srgbClr val="E2E8F0"/>
              </a:solidFill>
              <a:prstDash val="solid"/>
            </a:ln>
          </p:spPr>
          <p:txBody>
            <a:bodyPr/>
            <a:lstStyle/>
            <a:p>
              <a:endParaRPr lang="en-US"/>
            </a:p>
          </p:txBody>
        </p:sp>
        <p:sp>
          <p:nvSpPr>
            <p:cNvPr id="19" name="Shape 17">
              <a:extLst>
                <a:ext uri="{FF2B5EF4-FFF2-40B4-BE49-F238E27FC236}">
                  <a16:creationId xmlns:a16="http://schemas.microsoft.com/office/drawing/2014/main" id="{EEEFCAA4-2CAC-161A-83AC-38BA1FCB3B2E}"/>
                </a:ext>
                <a:ext uri="{C183D7F6-B498-43B3-948B-1728B52AA6E4}">
                  <adec:decorative xmlns:adec="http://schemas.microsoft.com/office/drawing/2017/decorative" val="1"/>
                </a:ext>
              </a:extLst>
            </p:cNvPr>
            <p:cNvSpPr/>
            <p:nvPr/>
          </p:nvSpPr>
          <p:spPr>
            <a:xfrm>
              <a:off x="2971800" y="3044951"/>
              <a:ext cx="5852160" cy="777239"/>
            </a:xfrm>
            <a:prstGeom prst="rect">
              <a:avLst/>
            </a:prstGeom>
            <a:solidFill>
              <a:srgbClr val="DDE8F5"/>
            </a:solidFill>
            <a:ln w="12700">
              <a:solidFill>
                <a:srgbClr val="E2E8F0"/>
              </a:solidFill>
              <a:prstDash val="solid"/>
            </a:ln>
          </p:spPr>
          <p:txBody>
            <a:bodyPr/>
            <a:lstStyle/>
            <a:p>
              <a:endParaRPr lang="en-US"/>
            </a:p>
          </p:txBody>
        </p:sp>
      </p:grpSp>
      <p:sp>
        <p:nvSpPr>
          <p:cNvPr id="20" name="Title 19">
            <a:extLst>
              <a:ext uri="{FF2B5EF4-FFF2-40B4-BE49-F238E27FC236}">
                <a16:creationId xmlns:a16="http://schemas.microsoft.com/office/drawing/2014/main" id="{491714DA-BD99-8D66-2E77-225D96053CB8}"/>
              </a:ext>
            </a:extLst>
          </p:cNvPr>
          <p:cNvSpPr>
            <a:spLocks noGrp="1"/>
          </p:cNvSpPr>
          <p:nvPr>
            <p:ph type="title"/>
          </p:nvPr>
        </p:nvSpPr>
        <p:spPr/>
        <p:txBody>
          <a:bodyPr/>
          <a:lstStyle/>
          <a:p>
            <a:r>
              <a:rPr lang="en-US" dirty="0"/>
              <a:t>Federal Interest</a:t>
            </a:r>
          </a:p>
        </p:txBody>
      </p:sp>
      <p:sp>
        <p:nvSpPr>
          <p:cNvPr id="11" name="Text 9">
            <a:extLst>
              <a:ext uri="{FF2B5EF4-FFF2-40B4-BE49-F238E27FC236}">
                <a16:creationId xmlns:a16="http://schemas.microsoft.com/office/drawing/2014/main" id="{684915E5-B0D9-F9C2-66C0-DA55C2DA23BC}"/>
              </a:ext>
            </a:extLst>
          </p:cNvPr>
          <p:cNvSpPr/>
          <p:nvPr/>
        </p:nvSpPr>
        <p:spPr>
          <a:xfrm>
            <a:off x="365760" y="1097280"/>
            <a:ext cx="2377440" cy="1005840"/>
          </a:xfrm>
          <a:prstGeom prst="rect">
            <a:avLst/>
          </a:prstGeom>
          <a:noFill/>
          <a:ln/>
        </p:spPr>
        <p:txBody>
          <a:bodyPr wrap="square" rtlCol="0" anchor="ctr"/>
          <a:lstStyle/>
          <a:p>
            <a:pPr algn="ctr"/>
            <a:r>
              <a:rPr lang="en-US" sz="2800" b="1">
                <a:solidFill>
                  <a:schemeClr val="accent4">
                    <a:lumMod val="75000"/>
                  </a:schemeClr>
                </a:solidFill>
              </a:rPr>
              <a:t>2 CFR § 200.1 </a:t>
            </a:r>
          </a:p>
        </p:txBody>
      </p:sp>
      <p:sp>
        <p:nvSpPr>
          <p:cNvPr id="13" name="Text 11">
            <a:extLst>
              <a:ext uri="{FF2B5EF4-FFF2-40B4-BE49-F238E27FC236}">
                <a16:creationId xmlns:a16="http://schemas.microsoft.com/office/drawing/2014/main" id="{0F41618E-5103-AD20-F482-7E075604FAD3}"/>
              </a:ext>
            </a:extLst>
          </p:cNvPr>
          <p:cNvSpPr/>
          <p:nvPr/>
        </p:nvSpPr>
        <p:spPr>
          <a:xfrm>
            <a:off x="2971800" y="960120"/>
            <a:ext cx="5943600" cy="365760"/>
          </a:xfrm>
          <a:prstGeom prst="rect">
            <a:avLst/>
          </a:prstGeom>
          <a:noFill/>
          <a:ln/>
        </p:spPr>
        <p:txBody>
          <a:bodyPr wrap="square" rtlCol="0" anchor="ctr"/>
          <a:lstStyle/>
          <a:p>
            <a:pPr marL="0" indent="0">
              <a:buNone/>
            </a:pPr>
            <a:r>
              <a:rPr lang="en-US" sz="2000" b="1">
                <a:solidFill>
                  <a:srgbClr val="1B3A6B"/>
                </a:solidFill>
              </a:rPr>
              <a:t>What’s the Definition?</a:t>
            </a:r>
            <a:endParaRPr lang="en-US" sz="2000"/>
          </a:p>
        </p:txBody>
      </p:sp>
      <p:sp>
        <p:nvSpPr>
          <p:cNvPr id="14" name="Text 12">
            <a:extLst>
              <a:ext uri="{FF2B5EF4-FFF2-40B4-BE49-F238E27FC236}">
                <a16:creationId xmlns:a16="http://schemas.microsoft.com/office/drawing/2014/main" id="{3DD2AABF-090D-0CCB-3AFD-C7B4FD19F2AD}"/>
              </a:ext>
            </a:extLst>
          </p:cNvPr>
          <p:cNvSpPr/>
          <p:nvPr/>
        </p:nvSpPr>
        <p:spPr>
          <a:xfrm>
            <a:off x="2971800" y="1371600"/>
            <a:ext cx="5943600" cy="914400"/>
          </a:xfrm>
          <a:prstGeom prst="rect">
            <a:avLst/>
          </a:prstGeom>
          <a:noFill/>
          <a:ln/>
        </p:spPr>
        <p:txBody>
          <a:bodyPr wrap="square" rtlCol="0" anchor="ctr"/>
          <a:lstStyle/>
          <a:p>
            <a:r>
              <a:rPr lang="en-US" sz="1600" dirty="0"/>
              <a:t>For purposes of § 200.330 or when used in connection with the acquisition or improvement of real property, equipment, or supplies under a Federal award, the dollar amount that is the product of the:</a:t>
            </a:r>
          </a:p>
          <a:p>
            <a:endParaRPr lang="en-US" sz="1300" dirty="0"/>
          </a:p>
        </p:txBody>
      </p:sp>
      <p:sp>
        <p:nvSpPr>
          <p:cNvPr id="17" name="Text 15">
            <a:extLst>
              <a:ext uri="{FF2B5EF4-FFF2-40B4-BE49-F238E27FC236}">
                <a16:creationId xmlns:a16="http://schemas.microsoft.com/office/drawing/2014/main" id="{891B93D1-4AA7-2D14-DCB4-FF77C16A1129}"/>
              </a:ext>
            </a:extLst>
          </p:cNvPr>
          <p:cNvSpPr/>
          <p:nvPr/>
        </p:nvSpPr>
        <p:spPr>
          <a:xfrm>
            <a:off x="3040988" y="2295145"/>
            <a:ext cx="5504688" cy="603504"/>
          </a:xfrm>
          <a:prstGeom prst="rect">
            <a:avLst/>
          </a:prstGeom>
          <a:noFill/>
          <a:ln/>
        </p:spPr>
        <p:txBody>
          <a:bodyPr wrap="square" rtlCol="0" anchor="ctr"/>
          <a:lstStyle/>
          <a:p>
            <a:r>
              <a:rPr lang="en-US" sz="1400" dirty="0">
                <a:solidFill>
                  <a:schemeClr val="accent1">
                    <a:lumMod val="50000"/>
                  </a:schemeClr>
                </a:solidFill>
              </a:rPr>
              <a:t>The </a:t>
            </a:r>
            <a:r>
              <a:rPr lang="en-US" sz="1400" b="1" dirty="0">
                <a:solidFill>
                  <a:schemeClr val="accent1">
                    <a:lumMod val="50000"/>
                  </a:schemeClr>
                </a:solidFill>
              </a:rPr>
              <a:t>percentage of Federal participation in the total cost </a:t>
            </a:r>
            <a:r>
              <a:rPr lang="en-US" sz="1400" dirty="0">
                <a:solidFill>
                  <a:schemeClr val="accent1">
                    <a:lumMod val="50000"/>
                  </a:schemeClr>
                </a:solidFill>
              </a:rPr>
              <a:t>of the real property, equipment, or supplies; and</a:t>
            </a:r>
          </a:p>
        </p:txBody>
      </p:sp>
      <p:sp>
        <p:nvSpPr>
          <p:cNvPr id="21" name="Text 19">
            <a:extLst>
              <a:ext uri="{FF2B5EF4-FFF2-40B4-BE49-F238E27FC236}">
                <a16:creationId xmlns:a16="http://schemas.microsoft.com/office/drawing/2014/main" id="{DB0A9D2C-FA5A-8B1B-5BB4-8F9C9FADAE90}"/>
              </a:ext>
            </a:extLst>
          </p:cNvPr>
          <p:cNvSpPr/>
          <p:nvPr/>
        </p:nvSpPr>
        <p:spPr>
          <a:xfrm>
            <a:off x="3066866" y="3081528"/>
            <a:ext cx="5357004" cy="740662"/>
          </a:xfrm>
          <a:prstGeom prst="rect">
            <a:avLst/>
          </a:prstGeom>
          <a:noFill/>
          <a:ln/>
        </p:spPr>
        <p:txBody>
          <a:bodyPr wrap="square" rtlCol="0" anchor="ctr"/>
          <a:lstStyle/>
          <a:p>
            <a:r>
              <a:rPr lang="en-US" sz="1400" b="1" dirty="0">
                <a:solidFill>
                  <a:schemeClr val="accent1">
                    <a:lumMod val="50000"/>
                  </a:schemeClr>
                </a:solidFill>
              </a:rPr>
              <a:t>Current fair market value of the property</a:t>
            </a:r>
            <a:r>
              <a:rPr lang="en-US" sz="1400" dirty="0">
                <a:solidFill>
                  <a:schemeClr val="accent1">
                    <a:lumMod val="50000"/>
                  </a:schemeClr>
                </a:solidFill>
              </a:rPr>
              <a:t>, improvements, or both, to the extent the costs of acquiring or improving the property were included as project costs.</a:t>
            </a:r>
          </a:p>
        </p:txBody>
      </p:sp>
      <p:sp>
        <p:nvSpPr>
          <p:cNvPr id="31" name="Text 38">
            <a:extLst>
              <a:ext uri="{FF2B5EF4-FFF2-40B4-BE49-F238E27FC236}">
                <a16:creationId xmlns:a16="http://schemas.microsoft.com/office/drawing/2014/main" id="{0F32BD54-18DA-466C-C01F-4CD8F95F57F0}"/>
              </a:ext>
            </a:extLst>
          </p:cNvPr>
          <p:cNvSpPr/>
          <p:nvPr/>
        </p:nvSpPr>
        <p:spPr>
          <a:xfrm>
            <a:off x="365760" y="4041648"/>
            <a:ext cx="8503920" cy="777240"/>
          </a:xfrm>
          <a:prstGeom prst="rect">
            <a:avLst/>
          </a:prstGeom>
          <a:noFill/>
          <a:ln/>
        </p:spPr>
        <p:txBody>
          <a:bodyPr wrap="square" rtlCol="0" anchor="ctr"/>
          <a:lstStyle/>
          <a:p>
            <a:r>
              <a:rPr lang="en-US" sz="1600" b="1" i="1">
                <a:solidFill>
                  <a:schemeClr val="accent1">
                    <a:lumMod val="50000"/>
                  </a:schemeClr>
                </a:solidFill>
              </a:rPr>
              <a:t>Key: </a:t>
            </a:r>
            <a:r>
              <a:rPr lang="en-US" sz="1500" i="1">
                <a:solidFill>
                  <a:schemeClr val="accent1">
                    <a:lumMod val="50000"/>
                  </a:schemeClr>
                </a:solidFill>
              </a:rPr>
              <a:t>T</a:t>
            </a:r>
            <a:r>
              <a:rPr lang="en-US" sz="1600" i="1">
                <a:solidFill>
                  <a:schemeClr val="accent1">
                    <a:lumMod val="50000"/>
                  </a:schemeClr>
                </a:solidFill>
              </a:rPr>
              <a:t>he calculation must be based on the value of the improvement to the current fair market value of the building, not the building’s original cost. </a:t>
            </a:r>
            <a:endParaRPr lang="en-US" sz="1500" i="1">
              <a:solidFill>
                <a:schemeClr val="accent1">
                  <a:lumMod val="50000"/>
                </a:schemeClr>
              </a:solidFill>
            </a:endParaRPr>
          </a:p>
        </p:txBody>
      </p:sp>
      <p:sp>
        <p:nvSpPr>
          <p:cNvPr id="2" name="Content Placeholder 1">
            <a:extLst>
              <a:ext uri="{FF2B5EF4-FFF2-40B4-BE49-F238E27FC236}">
                <a16:creationId xmlns:a16="http://schemas.microsoft.com/office/drawing/2014/main" id="{2D4D48A8-81EE-5859-31C8-C7BEFA64C374}"/>
              </a:ext>
            </a:extLst>
          </p:cNvPr>
          <p:cNvSpPr>
            <a:spLocks noGrp="1"/>
          </p:cNvSpPr>
          <p:nvPr>
            <p:ph sz="quarter" idx="10"/>
          </p:nvPr>
        </p:nvSpPr>
        <p:spPr>
          <a:xfrm>
            <a:off x="147636" y="5243512"/>
            <a:ext cx="8915401" cy="2024063"/>
          </a:xfrm>
        </p:spPr>
        <p:txBody>
          <a:bodyPr/>
          <a:lstStyle/>
          <a:p>
            <a:r>
              <a:rPr lang="en-US" sz="1050" b="1" dirty="0"/>
              <a:t>2 CFR § 200.1</a:t>
            </a:r>
          </a:p>
          <a:p>
            <a:r>
              <a:rPr lang="en-US" sz="1050" b="1" dirty="0"/>
              <a:t>What’s the Definition?</a:t>
            </a:r>
            <a:br>
              <a:rPr lang="en-US" sz="1050" dirty="0"/>
            </a:br>
            <a:r>
              <a:rPr lang="en-US" sz="1050" dirty="0"/>
              <a:t>For purposes of § 200.330 or when used in connection with the acquisition or improvement of real property, equipment, or supplies under a Federal award, the dollar amount that is the product of the:</a:t>
            </a:r>
          </a:p>
          <a:p>
            <a:r>
              <a:rPr lang="en-US" sz="1050" dirty="0"/>
              <a:t>The </a:t>
            </a:r>
            <a:r>
              <a:rPr lang="en-US" sz="1050" b="1" dirty="0"/>
              <a:t>percentage of Federal participation in the total cost</a:t>
            </a:r>
            <a:r>
              <a:rPr lang="en-US" sz="1050" dirty="0"/>
              <a:t> of the real property, equipment, or supplies; and</a:t>
            </a:r>
          </a:p>
          <a:p>
            <a:r>
              <a:rPr lang="en-US" sz="1050" b="1" dirty="0"/>
              <a:t>Current fair market value of the property</a:t>
            </a:r>
            <a:r>
              <a:rPr lang="en-US" sz="1050" dirty="0"/>
              <a:t>, improvements, or both, to the extent the costs of acquiring or improving the property were included as project costs.</a:t>
            </a:r>
          </a:p>
          <a:p>
            <a:r>
              <a:rPr lang="en-US" sz="1050" b="1" i="1" dirty="0"/>
              <a:t>Key</a:t>
            </a:r>
            <a:r>
              <a:rPr lang="en-US" sz="1050" i="1" dirty="0"/>
              <a:t>: The calculation must be based on the value of the improvement to the current fair market value of the building, not the building’s original cost.</a:t>
            </a:r>
          </a:p>
        </p:txBody>
      </p:sp>
    </p:spTree>
    <p:custDataLst>
      <p:tags r:id="rId1"/>
    </p:custDataLst>
    <p:extLst>
      <p:ext uri="{BB962C8B-B14F-4D97-AF65-F5344CB8AC3E}">
        <p14:creationId xmlns:p14="http://schemas.microsoft.com/office/powerpoint/2010/main" val="31874755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21HHbbuO"/>
  <p:tag name="ARTICULATE_SLIDE_COUNT" val="19"/>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39aedec-79d4-44c0-81c0-9a36ca7ee0cc">
      <Terms xmlns="http://schemas.microsoft.com/office/infopath/2007/PartnerControls"/>
    </lcf76f155ced4ddcb4097134ff3c332f>
    <TaxCatchAll xmlns="2a2db8c4-56ab-4882-a5d0-0fe8165c6658" xsi:nil="true"/>
    <Comments xmlns="a39aedec-79d4-44c0-81c0-9a36ca7ee0cc" xsi:nil="true"/>
    <SharedWithUsers xmlns="ffcb171c-5eb6-4b7e-bff7-850b4441ed9e">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2D39385235E384C8AF4AC60446E5C40" ma:contentTypeVersion="21" ma:contentTypeDescription="Create a new document." ma:contentTypeScope="" ma:versionID="6ff6bc09f1e55e59d95606125025b8d6">
  <xsd:schema xmlns:xsd="http://www.w3.org/2001/XMLSchema" xmlns:xs="http://www.w3.org/2001/XMLSchema" xmlns:p="http://schemas.microsoft.com/office/2006/metadata/properties" xmlns:ns2="a39aedec-79d4-44c0-81c0-9a36ca7ee0cc" xmlns:ns3="ffcb171c-5eb6-4b7e-bff7-850b4441ed9e" xmlns:ns4="2a2db8c4-56ab-4882-a5d0-0fe8165c6658" targetNamespace="http://schemas.microsoft.com/office/2006/metadata/properties" ma:root="true" ma:fieldsID="8549d26aef2a65845c158908b16285f1" ns2:_="" ns3:_="" ns4:_="">
    <xsd:import namespace="a39aedec-79d4-44c0-81c0-9a36ca7ee0cc"/>
    <xsd:import namespace="ffcb171c-5eb6-4b7e-bff7-850b4441ed9e"/>
    <xsd:import namespace="2a2db8c4-56ab-4882-a5d0-0fe8165c665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2:MediaServiceGenerationTime" minOccurs="0"/>
                <xsd:element ref="ns2:MediaServiceEventHashCode" minOccurs="0"/>
                <xsd:element ref="ns2:Comments" minOccurs="0"/>
                <xsd:element ref="ns2:lcf76f155ced4ddcb4097134ff3c332f" minOccurs="0"/>
                <xsd:element ref="ns4:TaxCatchAll"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9aedec-79d4-44c0-81c0-9a36ca7ee0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Comments" ma:index="20" nillable="true" ma:displayName="Comments" ma:format="Dropdown" ma:internalName="Comments">
      <xsd:simpleType>
        <xsd:restriction base="dms:Text">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57479ed-16e3-4c54-a34b-e226e0af443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fcb171c-5eb6-4b7e-bff7-850b4441ed9e"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a2db8c4-56ab-4882-a5d0-0fe8165c6658"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bed407d4-f511-45e5-b994-35b7527a2573}" ma:internalName="TaxCatchAll" ma:showField="CatchAllData" ma:web="ffcb171c-5eb6-4b7e-bff7-850b4441ed9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AE14174-C0AD-491A-8716-103E4D8261AC}">
  <ds:schemaRefs>
    <ds:schemaRef ds:uri="http://purl.org/dc/elements/1.1/"/>
    <ds:schemaRef ds:uri="http://www.w3.org/XML/1998/namespace"/>
    <ds:schemaRef ds:uri="http://purl.org/dc/dcmitype/"/>
    <ds:schemaRef ds:uri="http://schemas.microsoft.com/office/infopath/2007/PartnerControls"/>
    <ds:schemaRef ds:uri="2a2db8c4-56ab-4882-a5d0-0fe8165c6658"/>
    <ds:schemaRef ds:uri="http://purl.org/dc/terms/"/>
    <ds:schemaRef ds:uri="http://schemas.microsoft.com/office/2006/documentManagement/types"/>
    <ds:schemaRef ds:uri="http://schemas.openxmlformats.org/package/2006/metadata/core-properties"/>
    <ds:schemaRef ds:uri="ffcb171c-5eb6-4b7e-bff7-850b4441ed9e"/>
    <ds:schemaRef ds:uri="a39aedec-79d4-44c0-81c0-9a36ca7ee0cc"/>
    <ds:schemaRef ds:uri="http://schemas.microsoft.com/office/2006/metadata/properties"/>
  </ds:schemaRefs>
</ds:datastoreItem>
</file>

<file path=customXml/itemProps2.xml><?xml version="1.0" encoding="utf-8"?>
<ds:datastoreItem xmlns:ds="http://schemas.openxmlformats.org/officeDocument/2006/customXml" ds:itemID="{84491640-032C-4DD0-BC3B-C7C1F5EBC0D8}">
  <ds:schemaRefs>
    <ds:schemaRef ds:uri="http://schemas.microsoft.com/sharepoint/v3/contenttype/forms"/>
  </ds:schemaRefs>
</ds:datastoreItem>
</file>

<file path=customXml/itemProps3.xml><?xml version="1.0" encoding="utf-8"?>
<ds:datastoreItem xmlns:ds="http://schemas.openxmlformats.org/officeDocument/2006/customXml" ds:itemID="{B01B31C4-ECD8-4248-B7E5-5A80711F27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39aedec-79d4-44c0-81c0-9a36ca7ee0cc"/>
    <ds:schemaRef ds:uri="ffcb171c-5eb6-4b7e-bff7-850b4441ed9e"/>
    <ds:schemaRef ds:uri="2a2db8c4-56ab-4882-a5d0-0fe8165c665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3102</TotalTime>
  <Words>5119</Words>
  <Application>Microsoft Office PowerPoint</Application>
  <PresentationFormat>On-screen Show (16:9)</PresentationFormat>
  <Paragraphs>448</Paragraphs>
  <Slides>19</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Aptos</vt:lpstr>
      <vt:lpstr>Arial</vt:lpstr>
      <vt:lpstr>Wingdings</vt:lpstr>
      <vt:lpstr>Wingdings 2</vt:lpstr>
      <vt:lpstr>Office Theme</vt:lpstr>
      <vt:lpstr>Real Property Reporting &amp; Notice of Federal Interest</vt:lpstr>
      <vt:lpstr>Today's Agenda</vt:lpstr>
      <vt:lpstr>Background &amp; Purpose</vt:lpstr>
      <vt:lpstr>SF-429 Reporting Requirements</vt:lpstr>
      <vt:lpstr>Submission Process via RSAMIS</vt:lpstr>
      <vt:lpstr>Key Dates &amp; Deadlines at a Glance</vt:lpstr>
      <vt:lpstr>2 CFR § 200.316 - Property Trust Relationship</vt:lpstr>
      <vt:lpstr>The 20-Year Reporting Period</vt:lpstr>
      <vt:lpstr>Federal Interest</vt:lpstr>
      <vt:lpstr>Federal Interest in Leased Properties: What It Is NOT</vt:lpstr>
      <vt:lpstr>Federal Interest in Randolph-Sheppard Facilities</vt:lpstr>
      <vt:lpstr>Discussion: Modifications Under IPE &amp; Federal Interest</vt:lpstr>
      <vt:lpstr>Discussion: Modifications Under IPE &amp; Federal Interest (continued)</vt:lpstr>
      <vt:lpstr>Example 1: Calculating the Federal Interest</vt:lpstr>
      <vt:lpstr>Example 2: Multiple Reports on the Same Property</vt:lpstr>
      <vt:lpstr>Notice of Federal Interest (NFI) Recording</vt:lpstr>
      <vt:lpstr>Example 3: When the NFI Threshold Exception Applies</vt:lpstr>
      <vt:lpstr>Property Disposition &amp; Federal Recoupment</vt:lpstr>
      <vt:lpstr>Action Items for Your Agency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Minah Oh;VRTAC;RSA</dc:creator>
  <cp:lastModifiedBy>Minah Oh</cp:lastModifiedBy>
  <cp:revision>6</cp:revision>
  <dcterms:created xsi:type="dcterms:W3CDTF">2026-04-02T14:02:50Z</dcterms:created>
  <dcterms:modified xsi:type="dcterms:W3CDTF">2026-04-21T19:29:17Z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mplianceAssetId">
    <vt:lpwstr/>
  </property>
  <property fmtid="{D5CDD505-2E9C-101B-9397-08002B2CF9AE}" pid="3" name="TriggerFlowInfo">
    <vt:lpwstr/>
  </property>
  <property fmtid="{D5CDD505-2E9C-101B-9397-08002B2CF9AE}" pid="4" name="_ExtendedDescription">
    <vt:lpwstr/>
  </property>
  <property fmtid="{D5CDD505-2E9C-101B-9397-08002B2CF9AE}" pid="5" name="MediaServiceImageTags">
    <vt:lpwstr/>
  </property>
  <property fmtid="{D5CDD505-2E9C-101B-9397-08002B2CF9AE}" pid="6" name="ContentTypeId">
    <vt:lpwstr>0x010100F2D39385235E384C8AF4AC60446E5C40</vt:lpwstr>
  </property>
  <property fmtid="{D5CDD505-2E9C-101B-9397-08002B2CF9AE}" pid="7" name="ArticulateGUID">
    <vt:lpwstr>5E7F7046-6183-4838-8154-5035D69C155B</vt:lpwstr>
  </property>
  <property fmtid="{D5CDD505-2E9C-101B-9397-08002B2CF9AE}" pid="8" name="ArticulatePath">
    <vt:lpwstr>Real Property and Federal Interest Reporting_DCL-26-01_No Notes</vt:lpwstr>
  </property>
</Properties>
</file>